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2" r:id="rId2"/>
    <p:sldId id="271" r:id="rId3"/>
    <p:sldId id="272" r:id="rId4"/>
    <p:sldId id="273" r:id="rId5"/>
    <p:sldId id="266" r:id="rId6"/>
    <p:sldId id="264" r:id="rId7"/>
    <p:sldId id="267" r:id="rId8"/>
    <p:sldId id="268" r:id="rId9"/>
    <p:sldId id="270" r:id="rId10"/>
    <p:sldId id="280" r:id="rId11"/>
    <p:sldId id="282" r:id="rId12"/>
    <p:sldId id="274" r:id="rId13"/>
    <p:sldId id="275" r:id="rId14"/>
    <p:sldId id="276" r:id="rId15"/>
    <p:sldId id="277" r:id="rId16"/>
    <p:sldId id="278" r:id="rId17"/>
    <p:sldId id="279" r:id="rId18"/>
    <p:sldId id="285" r:id="rId19"/>
    <p:sldId id="291" r:id="rId20"/>
    <p:sldId id="293" r:id="rId21"/>
    <p:sldId id="286" r:id="rId22"/>
    <p:sldId id="287" r:id="rId23"/>
    <p:sldId id="288" r:id="rId24"/>
    <p:sldId id="290" r:id="rId25"/>
    <p:sldId id="281" r:id="rId2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7585" autoAdjust="0"/>
    <p:restoredTop sz="94660"/>
  </p:normalViewPr>
  <p:slideViewPr>
    <p:cSldViewPr snapToGrid="0" snapToObjects="1">
      <p:cViewPr>
        <p:scale>
          <a:sx n="130" d="100"/>
          <a:sy n="130" d="100"/>
        </p:scale>
        <p:origin x="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D51D9A-F922-2C42-B2AB-99104206AD79}" type="doc">
      <dgm:prSet loTypeId="urn:microsoft.com/office/officeart/2005/8/layout/radial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1E0A740-85E3-9041-A987-DDA84026161C}">
      <dgm:prSet custT="1"/>
      <dgm:spPr/>
      <dgm:t>
        <a:bodyPr/>
        <a:lstStyle/>
        <a:p>
          <a:pPr rtl="0"/>
          <a:r>
            <a:rPr lang="es-ES" sz="1800" b="1" dirty="0" smtClean="0"/>
            <a:t>FUNCION EJECUTIVA</a:t>
          </a:r>
          <a:endParaRPr lang="es-ES" sz="1800" dirty="0"/>
        </a:p>
      </dgm:t>
    </dgm:pt>
    <dgm:pt modelId="{15D92128-9BD2-764D-8F0A-9FB0E42B8A25}" type="parTrans" cxnId="{59267F71-894A-F443-BF46-61157A5A73C1}">
      <dgm:prSet/>
      <dgm:spPr/>
      <dgm:t>
        <a:bodyPr/>
        <a:lstStyle/>
        <a:p>
          <a:endParaRPr lang="es-ES"/>
        </a:p>
      </dgm:t>
    </dgm:pt>
    <dgm:pt modelId="{3C7305BF-F192-594E-ABA2-215A9FB07E5A}" type="sibTrans" cxnId="{59267F71-894A-F443-BF46-61157A5A73C1}">
      <dgm:prSet/>
      <dgm:spPr/>
      <dgm:t>
        <a:bodyPr/>
        <a:lstStyle/>
        <a:p>
          <a:endParaRPr lang="es-ES"/>
        </a:p>
      </dgm:t>
    </dgm:pt>
    <dgm:pt modelId="{025AC1F2-9BED-3049-855C-215985B52169}">
      <dgm:prSet custT="1"/>
      <dgm:spPr/>
      <dgm:t>
        <a:bodyPr/>
        <a:lstStyle/>
        <a:p>
          <a:pPr rtl="0"/>
          <a:r>
            <a:rPr lang="es-ES" sz="1600" b="1" dirty="0" smtClean="0"/>
            <a:t>PLAN NACIONAL ERRADICACION VIOLENCIA</a:t>
          </a:r>
          <a:endParaRPr lang="es-ES" sz="1600" dirty="0"/>
        </a:p>
      </dgm:t>
    </dgm:pt>
    <dgm:pt modelId="{74DDB898-6C8F-CD46-91AD-8B9B6717BF8F}" type="parTrans" cxnId="{56988111-F0D7-314A-B6B3-250384D3843E}">
      <dgm:prSet/>
      <dgm:spPr/>
      <dgm:t>
        <a:bodyPr/>
        <a:lstStyle/>
        <a:p>
          <a:endParaRPr lang="es-ES"/>
        </a:p>
      </dgm:t>
    </dgm:pt>
    <dgm:pt modelId="{571D078E-B126-834B-99DC-0ECD6A67A83E}" type="sibTrans" cxnId="{56988111-F0D7-314A-B6B3-250384D3843E}">
      <dgm:prSet/>
      <dgm:spPr/>
      <dgm:t>
        <a:bodyPr/>
        <a:lstStyle/>
        <a:p>
          <a:endParaRPr lang="es-ES"/>
        </a:p>
      </dgm:t>
    </dgm:pt>
    <dgm:pt modelId="{3225DAF5-E8B8-384A-9232-E7C2ED6E776F}">
      <dgm:prSet custT="1"/>
      <dgm:spPr/>
      <dgm:t>
        <a:bodyPr/>
        <a:lstStyle/>
        <a:p>
          <a:pPr rtl="0"/>
          <a:r>
            <a:rPr lang="es-ES" sz="1800" b="1" dirty="0" smtClean="0"/>
            <a:t>FUNCION JUDICIAL</a:t>
          </a:r>
          <a:endParaRPr lang="es-ES" sz="1800" dirty="0"/>
        </a:p>
      </dgm:t>
    </dgm:pt>
    <dgm:pt modelId="{E5011A85-2793-754B-AF3D-9C865681DC78}" type="parTrans" cxnId="{B7823C84-4E8B-B142-BE01-0C8B22929B82}">
      <dgm:prSet/>
      <dgm:spPr/>
      <dgm:t>
        <a:bodyPr/>
        <a:lstStyle/>
        <a:p>
          <a:endParaRPr lang="es-ES"/>
        </a:p>
      </dgm:t>
    </dgm:pt>
    <dgm:pt modelId="{FCA5D8F7-BD37-6746-B8F8-90AD28E198DB}" type="sibTrans" cxnId="{B7823C84-4E8B-B142-BE01-0C8B22929B82}">
      <dgm:prSet/>
      <dgm:spPr/>
      <dgm:t>
        <a:bodyPr/>
        <a:lstStyle/>
        <a:p>
          <a:endParaRPr lang="es-ES"/>
        </a:p>
      </dgm:t>
    </dgm:pt>
    <dgm:pt modelId="{C05309DF-BE1A-CB49-AF18-AFCFE5CA00F9}">
      <dgm:prSet custT="1"/>
      <dgm:spPr/>
      <dgm:t>
        <a:bodyPr/>
        <a:lstStyle/>
        <a:p>
          <a:pPr rtl="0"/>
          <a:r>
            <a:rPr lang="es-ES" sz="1600" b="1" dirty="0" smtClean="0"/>
            <a:t>CREACION UNIDADES JUDICIALES </a:t>
          </a:r>
          <a:endParaRPr lang="es-ES" sz="1600" dirty="0"/>
        </a:p>
      </dgm:t>
    </dgm:pt>
    <dgm:pt modelId="{7E36105A-34CA-2841-BD4B-0724E9801E26}" type="parTrans" cxnId="{819D699D-9A2F-C245-911F-1668BDC78F5C}">
      <dgm:prSet/>
      <dgm:spPr/>
      <dgm:t>
        <a:bodyPr/>
        <a:lstStyle/>
        <a:p>
          <a:endParaRPr lang="es-ES"/>
        </a:p>
      </dgm:t>
    </dgm:pt>
    <dgm:pt modelId="{677FF032-82C1-3B41-A585-E0C0BFBF0134}" type="sibTrans" cxnId="{819D699D-9A2F-C245-911F-1668BDC78F5C}">
      <dgm:prSet/>
      <dgm:spPr/>
      <dgm:t>
        <a:bodyPr/>
        <a:lstStyle/>
        <a:p>
          <a:endParaRPr lang="es-ES"/>
        </a:p>
      </dgm:t>
    </dgm:pt>
    <dgm:pt modelId="{8B203CB1-851B-1E40-998E-388A70F25DF9}">
      <dgm:prSet custT="1"/>
      <dgm:spPr/>
      <dgm:t>
        <a:bodyPr/>
        <a:lstStyle/>
        <a:p>
          <a:pPr rtl="0"/>
          <a:r>
            <a:rPr lang="es-ES" sz="1800" b="1" dirty="0" smtClean="0"/>
            <a:t>FUNCION LEGISLATIVA</a:t>
          </a:r>
          <a:endParaRPr lang="es-ES" sz="1800" b="1" dirty="0"/>
        </a:p>
      </dgm:t>
    </dgm:pt>
    <dgm:pt modelId="{455AC5A5-C729-D44A-AA7C-F9D659AEE239}" type="parTrans" cxnId="{9BE11658-3AEB-4746-A7FE-77EA950EED1A}">
      <dgm:prSet/>
      <dgm:spPr/>
      <dgm:t>
        <a:bodyPr/>
        <a:lstStyle/>
        <a:p>
          <a:endParaRPr lang="es-ES"/>
        </a:p>
      </dgm:t>
    </dgm:pt>
    <dgm:pt modelId="{2BD2C76A-AE6A-FA4B-B6AB-560BD23016DF}" type="sibTrans" cxnId="{9BE11658-3AEB-4746-A7FE-77EA950EED1A}">
      <dgm:prSet/>
      <dgm:spPr/>
      <dgm:t>
        <a:bodyPr/>
        <a:lstStyle/>
        <a:p>
          <a:endParaRPr lang="es-ES"/>
        </a:p>
      </dgm:t>
    </dgm:pt>
    <dgm:pt modelId="{0B701408-A2A8-BC4D-8049-9E811F43BB7A}">
      <dgm:prSet custT="1"/>
      <dgm:spPr/>
      <dgm:t>
        <a:bodyPr/>
        <a:lstStyle/>
        <a:p>
          <a:pPr rtl="0"/>
          <a:r>
            <a:rPr lang="pt-BR" sz="1600" b="1" dirty="0" smtClean="0"/>
            <a:t>APROBACION DE:                     - CODIGO ORGANICO FUNCION JUDICIAL                   - CODIGO ORGANICO INTEGRAL PENAL</a:t>
          </a:r>
          <a:endParaRPr lang="pt-BR" sz="1600" dirty="0"/>
        </a:p>
      </dgm:t>
    </dgm:pt>
    <dgm:pt modelId="{E1F160D6-211C-A845-B72F-907F616AA5BA}" type="parTrans" cxnId="{CF210426-9C05-2542-A2F7-B99CCF4B1A4D}">
      <dgm:prSet/>
      <dgm:spPr/>
      <dgm:t>
        <a:bodyPr/>
        <a:lstStyle/>
        <a:p>
          <a:endParaRPr lang="es-ES"/>
        </a:p>
      </dgm:t>
    </dgm:pt>
    <dgm:pt modelId="{142F6228-9B0A-9B46-9343-6376F5C2C41C}" type="sibTrans" cxnId="{CF210426-9C05-2542-A2F7-B99CCF4B1A4D}">
      <dgm:prSet/>
      <dgm:spPr/>
      <dgm:t>
        <a:bodyPr/>
        <a:lstStyle/>
        <a:p>
          <a:endParaRPr lang="es-ES"/>
        </a:p>
      </dgm:t>
    </dgm:pt>
    <dgm:pt modelId="{98349AA4-8474-D94D-BDFE-ED16D3C14F41}" type="pres">
      <dgm:prSet presAssocID="{2FD51D9A-F922-2C42-B2AB-99104206AD7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D5F7306-D6DC-DF4B-ACAD-AB07C567B2AA}" type="pres">
      <dgm:prSet presAssocID="{2FD51D9A-F922-2C42-B2AB-99104206AD79}" presName="cycle" presStyleCnt="0"/>
      <dgm:spPr/>
    </dgm:pt>
    <dgm:pt modelId="{CEBCBB07-4973-5B4B-9AA9-F123F310E0C0}" type="pres">
      <dgm:prSet presAssocID="{2FD51D9A-F922-2C42-B2AB-99104206AD79}" presName="centerShape" presStyleCnt="0"/>
      <dgm:spPr/>
    </dgm:pt>
    <dgm:pt modelId="{09AA440D-071D-6344-948A-9701A75BBFEE}" type="pres">
      <dgm:prSet presAssocID="{2FD51D9A-F922-2C42-B2AB-99104206AD79}" presName="connSite" presStyleLbl="node1" presStyleIdx="0" presStyleCnt="4"/>
      <dgm:spPr/>
    </dgm:pt>
    <dgm:pt modelId="{3D377A4D-0757-8D42-980E-20C2B666D5CB}" type="pres">
      <dgm:prSet presAssocID="{2FD51D9A-F922-2C42-B2AB-99104206AD79}" presName="visible" presStyleLbl="node1" presStyleIdx="0" presStyleCnt="4"/>
      <dgm:spPr/>
    </dgm:pt>
    <dgm:pt modelId="{DDB0131F-5657-504D-AA11-BC23285A02FF}" type="pres">
      <dgm:prSet presAssocID="{15D92128-9BD2-764D-8F0A-9FB0E42B8A25}" presName="Name25" presStyleLbl="parChTrans1D1" presStyleIdx="0" presStyleCnt="3"/>
      <dgm:spPr/>
      <dgm:t>
        <a:bodyPr/>
        <a:lstStyle/>
        <a:p>
          <a:endParaRPr lang="es-ES"/>
        </a:p>
      </dgm:t>
    </dgm:pt>
    <dgm:pt modelId="{9F26E8DC-EC3F-0E4C-AC09-8D8C5F6B023D}" type="pres">
      <dgm:prSet presAssocID="{71E0A740-85E3-9041-A987-DDA84026161C}" presName="node" presStyleCnt="0"/>
      <dgm:spPr/>
    </dgm:pt>
    <dgm:pt modelId="{E9DEE15E-631D-4742-AC82-C96FAC627F14}" type="pres">
      <dgm:prSet presAssocID="{71E0A740-85E3-9041-A987-DDA84026161C}" presName="parentNode" presStyleLbl="node1" presStyleIdx="1" presStyleCnt="4" custScaleX="11713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B11C82-7EB0-574C-8F1B-EDEC7704D3F4}" type="pres">
      <dgm:prSet presAssocID="{71E0A740-85E3-9041-A987-DDA84026161C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ABEC0C-0F71-B840-9296-3EE3D023956C}" type="pres">
      <dgm:prSet presAssocID="{E5011A85-2793-754B-AF3D-9C865681DC78}" presName="Name25" presStyleLbl="parChTrans1D1" presStyleIdx="1" presStyleCnt="3"/>
      <dgm:spPr/>
      <dgm:t>
        <a:bodyPr/>
        <a:lstStyle/>
        <a:p>
          <a:endParaRPr lang="es-ES"/>
        </a:p>
      </dgm:t>
    </dgm:pt>
    <dgm:pt modelId="{FEC5DC73-7D71-414A-8ECE-9B7175901E07}" type="pres">
      <dgm:prSet presAssocID="{3225DAF5-E8B8-384A-9232-E7C2ED6E776F}" presName="node" presStyleCnt="0"/>
      <dgm:spPr/>
    </dgm:pt>
    <dgm:pt modelId="{7AA55CD8-C7EF-6A40-A5DD-A7CB6850E4F5}" type="pres">
      <dgm:prSet presAssocID="{3225DAF5-E8B8-384A-9232-E7C2ED6E776F}" presName="parentNode" presStyleLbl="node1" presStyleIdx="2" presStyleCnt="4" custScaleX="9848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81DFD0-83D2-0A46-A8B7-80042A5F5A02}" type="pres">
      <dgm:prSet presAssocID="{3225DAF5-E8B8-384A-9232-E7C2ED6E776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04420F-FA13-F04C-BCCA-39CE3448DA0E}" type="pres">
      <dgm:prSet presAssocID="{455AC5A5-C729-D44A-AA7C-F9D659AEE239}" presName="Name25" presStyleLbl="parChTrans1D1" presStyleIdx="2" presStyleCnt="3"/>
      <dgm:spPr/>
      <dgm:t>
        <a:bodyPr/>
        <a:lstStyle/>
        <a:p>
          <a:endParaRPr lang="es-ES"/>
        </a:p>
      </dgm:t>
    </dgm:pt>
    <dgm:pt modelId="{2E003F94-D625-B54E-8EC7-E2076C253535}" type="pres">
      <dgm:prSet presAssocID="{8B203CB1-851B-1E40-998E-388A70F25DF9}" presName="node" presStyleCnt="0"/>
      <dgm:spPr/>
    </dgm:pt>
    <dgm:pt modelId="{81C3AD14-29AC-4D4F-8F68-5C3069C03CFE}" type="pres">
      <dgm:prSet presAssocID="{8B203CB1-851B-1E40-998E-388A70F25DF9}" presName="parentNode" presStyleLbl="node1" presStyleIdx="3" presStyleCnt="4" custScaleX="12393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4307D4-6861-F84D-97D1-972A99F04ADD}" type="pres">
      <dgm:prSet presAssocID="{8B203CB1-851B-1E40-998E-388A70F25DF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C3B62AA-427F-694B-9459-7C35B58B0E14}" type="presOf" srcId="{C05309DF-BE1A-CB49-AF18-AFCFE5CA00F9}" destId="{0A81DFD0-83D2-0A46-A8B7-80042A5F5A02}" srcOrd="0" destOrd="0" presId="urn:microsoft.com/office/officeart/2005/8/layout/radial2"/>
    <dgm:cxn modelId="{CA607C94-3AF7-514F-8C11-D9795CBF156D}" type="presOf" srcId="{71E0A740-85E3-9041-A987-DDA84026161C}" destId="{E9DEE15E-631D-4742-AC82-C96FAC627F14}" srcOrd="0" destOrd="0" presId="urn:microsoft.com/office/officeart/2005/8/layout/radial2"/>
    <dgm:cxn modelId="{9BE11658-3AEB-4746-A7FE-77EA950EED1A}" srcId="{2FD51D9A-F922-2C42-B2AB-99104206AD79}" destId="{8B203CB1-851B-1E40-998E-388A70F25DF9}" srcOrd="2" destOrd="0" parTransId="{455AC5A5-C729-D44A-AA7C-F9D659AEE239}" sibTransId="{2BD2C76A-AE6A-FA4B-B6AB-560BD23016DF}"/>
    <dgm:cxn modelId="{721CDB27-8704-D94C-BE54-EF7767360B11}" type="presOf" srcId="{E5011A85-2793-754B-AF3D-9C865681DC78}" destId="{12ABEC0C-0F71-B840-9296-3EE3D023956C}" srcOrd="0" destOrd="0" presId="urn:microsoft.com/office/officeart/2005/8/layout/radial2"/>
    <dgm:cxn modelId="{5C4844A5-5C63-C344-9DE7-A5D0662EE28B}" type="presOf" srcId="{3225DAF5-E8B8-384A-9232-E7C2ED6E776F}" destId="{7AA55CD8-C7EF-6A40-A5DD-A7CB6850E4F5}" srcOrd="0" destOrd="0" presId="urn:microsoft.com/office/officeart/2005/8/layout/radial2"/>
    <dgm:cxn modelId="{CF210426-9C05-2542-A2F7-B99CCF4B1A4D}" srcId="{8B203CB1-851B-1E40-998E-388A70F25DF9}" destId="{0B701408-A2A8-BC4D-8049-9E811F43BB7A}" srcOrd="0" destOrd="0" parTransId="{E1F160D6-211C-A845-B72F-907F616AA5BA}" sibTransId="{142F6228-9B0A-9B46-9343-6376F5C2C41C}"/>
    <dgm:cxn modelId="{B7823C84-4E8B-B142-BE01-0C8B22929B82}" srcId="{2FD51D9A-F922-2C42-B2AB-99104206AD79}" destId="{3225DAF5-E8B8-384A-9232-E7C2ED6E776F}" srcOrd="1" destOrd="0" parTransId="{E5011A85-2793-754B-AF3D-9C865681DC78}" sibTransId="{FCA5D8F7-BD37-6746-B8F8-90AD28E198DB}"/>
    <dgm:cxn modelId="{819D699D-9A2F-C245-911F-1668BDC78F5C}" srcId="{3225DAF5-E8B8-384A-9232-E7C2ED6E776F}" destId="{C05309DF-BE1A-CB49-AF18-AFCFE5CA00F9}" srcOrd="0" destOrd="0" parTransId="{7E36105A-34CA-2841-BD4B-0724E9801E26}" sibTransId="{677FF032-82C1-3B41-A585-E0C0BFBF0134}"/>
    <dgm:cxn modelId="{0B24AC89-BA73-0B40-8FA5-8AC98B84C6E6}" type="presOf" srcId="{2FD51D9A-F922-2C42-B2AB-99104206AD79}" destId="{98349AA4-8474-D94D-BDFE-ED16D3C14F41}" srcOrd="0" destOrd="0" presId="urn:microsoft.com/office/officeart/2005/8/layout/radial2"/>
    <dgm:cxn modelId="{56988111-F0D7-314A-B6B3-250384D3843E}" srcId="{71E0A740-85E3-9041-A987-DDA84026161C}" destId="{025AC1F2-9BED-3049-855C-215985B52169}" srcOrd="0" destOrd="0" parTransId="{74DDB898-6C8F-CD46-91AD-8B9B6717BF8F}" sibTransId="{571D078E-B126-834B-99DC-0ECD6A67A83E}"/>
    <dgm:cxn modelId="{7B6AD00E-78B5-BD43-AAA9-E152232A7B29}" type="presOf" srcId="{15D92128-9BD2-764D-8F0A-9FB0E42B8A25}" destId="{DDB0131F-5657-504D-AA11-BC23285A02FF}" srcOrd="0" destOrd="0" presId="urn:microsoft.com/office/officeart/2005/8/layout/radial2"/>
    <dgm:cxn modelId="{59267F71-894A-F443-BF46-61157A5A73C1}" srcId="{2FD51D9A-F922-2C42-B2AB-99104206AD79}" destId="{71E0A740-85E3-9041-A987-DDA84026161C}" srcOrd="0" destOrd="0" parTransId="{15D92128-9BD2-764D-8F0A-9FB0E42B8A25}" sibTransId="{3C7305BF-F192-594E-ABA2-215A9FB07E5A}"/>
    <dgm:cxn modelId="{7112DC10-C8F4-694C-AD25-5B6E0AA28067}" type="presOf" srcId="{0B701408-A2A8-BC4D-8049-9E811F43BB7A}" destId="{834307D4-6861-F84D-97D1-972A99F04ADD}" srcOrd="0" destOrd="0" presId="urn:microsoft.com/office/officeart/2005/8/layout/radial2"/>
    <dgm:cxn modelId="{7BBA97EA-1E70-364A-ADFB-B9840CE769D4}" type="presOf" srcId="{455AC5A5-C729-D44A-AA7C-F9D659AEE239}" destId="{0C04420F-FA13-F04C-BCCA-39CE3448DA0E}" srcOrd="0" destOrd="0" presId="urn:microsoft.com/office/officeart/2005/8/layout/radial2"/>
    <dgm:cxn modelId="{AC81B561-EAF2-8E4E-B19E-4676E970D273}" type="presOf" srcId="{8B203CB1-851B-1E40-998E-388A70F25DF9}" destId="{81C3AD14-29AC-4D4F-8F68-5C3069C03CFE}" srcOrd="0" destOrd="0" presId="urn:microsoft.com/office/officeart/2005/8/layout/radial2"/>
    <dgm:cxn modelId="{31C85107-83B2-8A4B-AC2B-CE023CED92D8}" type="presOf" srcId="{025AC1F2-9BED-3049-855C-215985B52169}" destId="{4DB11C82-7EB0-574C-8F1B-EDEC7704D3F4}" srcOrd="0" destOrd="0" presId="urn:microsoft.com/office/officeart/2005/8/layout/radial2"/>
    <dgm:cxn modelId="{23EC3FDC-B4DC-0D44-BF62-A3BF96AB218D}" type="presParOf" srcId="{98349AA4-8474-D94D-BDFE-ED16D3C14F41}" destId="{6D5F7306-D6DC-DF4B-ACAD-AB07C567B2AA}" srcOrd="0" destOrd="0" presId="urn:microsoft.com/office/officeart/2005/8/layout/radial2"/>
    <dgm:cxn modelId="{614CE656-1D71-A14A-A69B-52DA56FC1848}" type="presParOf" srcId="{6D5F7306-D6DC-DF4B-ACAD-AB07C567B2AA}" destId="{CEBCBB07-4973-5B4B-9AA9-F123F310E0C0}" srcOrd="0" destOrd="0" presId="urn:microsoft.com/office/officeart/2005/8/layout/radial2"/>
    <dgm:cxn modelId="{A8AEA574-A2A3-B24A-A742-8E300A4B4026}" type="presParOf" srcId="{CEBCBB07-4973-5B4B-9AA9-F123F310E0C0}" destId="{09AA440D-071D-6344-948A-9701A75BBFEE}" srcOrd="0" destOrd="0" presId="urn:microsoft.com/office/officeart/2005/8/layout/radial2"/>
    <dgm:cxn modelId="{BD20B4D0-CC04-6141-A196-DDFA266DEA69}" type="presParOf" srcId="{CEBCBB07-4973-5B4B-9AA9-F123F310E0C0}" destId="{3D377A4D-0757-8D42-980E-20C2B666D5CB}" srcOrd="1" destOrd="0" presId="urn:microsoft.com/office/officeart/2005/8/layout/radial2"/>
    <dgm:cxn modelId="{DB88DFAF-BC09-D743-824C-A8C7E2F5BB9C}" type="presParOf" srcId="{6D5F7306-D6DC-DF4B-ACAD-AB07C567B2AA}" destId="{DDB0131F-5657-504D-AA11-BC23285A02FF}" srcOrd="1" destOrd="0" presId="urn:microsoft.com/office/officeart/2005/8/layout/radial2"/>
    <dgm:cxn modelId="{81BF2D74-AF96-134C-9C4C-0897E7D18C57}" type="presParOf" srcId="{6D5F7306-D6DC-DF4B-ACAD-AB07C567B2AA}" destId="{9F26E8DC-EC3F-0E4C-AC09-8D8C5F6B023D}" srcOrd="2" destOrd="0" presId="urn:microsoft.com/office/officeart/2005/8/layout/radial2"/>
    <dgm:cxn modelId="{60F65013-68E8-594C-9A78-75E9DC9A2399}" type="presParOf" srcId="{9F26E8DC-EC3F-0E4C-AC09-8D8C5F6B023D}" destId="{E9DEE15E-631D-4742-AC82-C96FAC627F14}" srcOrd="0" destOrd="0" presId="urn:microsoft.com/office/officeart/2005/8/layout/radial2"/>
    <dgm:cxn modelId="{8B14B956-2688-114C-89E9-1173F1C64143}" type="presParOf" srcId="{9F26E8DC-EC3F-0E4C-AC09-8D8C5F6B023D}" destId="{4DB11C82-7EB0-574C-8F1B-EDEC7704D3F4}" srcOrd="1" destOrd="0" presId="urn:microsoft.com/office/officeart/2005/8/layout/radial2"/>
    <dgm:cxn modelId="{D4042FEB-5061-FD48-B105-9AE7049DD6DC}" type="presParOf" srcId="{6D5F7306-D6DC-DF4B-ACAD-AB07C567B2AA}" destId="{12ABEC0C-0F71-B840-9296-3EE3D023956C}" srcOrd="3" destOrd="0" presId="urn:microsoft.com/office/officeart/2005/8/layout/radial2"/>
    <dgm:cxn modelId="{784C2136-D36B-1144-8C10-D8C9229EE942}" type="presParOf" srcId="{6D5F7306-D6DC-DF4B-ACAD-AB07C567B2AA}" destId="{FEC5DC73-7D71-414A-8ECE-9B7175901E07}" srcOrd="4" destOrd="0" presId="urn:microsoft.com/office/officeart/2005/8/layout/radial2"/>
    <dgm:cxn modelId="{187E5CC0-84D5-3F45-8071-CDF64AD387A1}" type="presParOf" srcId="{FEC5DC73-7D71-414A-8ECE-9B7175901E07}" destId="{7AA55CD8-C7EF-6A40-A5DD-A7CB6850E4F5}" srcOrd="0" destOrd="0" presId="urn:microsoft.com/office/officeart/2005/8/layout/radial2"/>
    <dgm:cxn modelId="{D3BA743A-CFA1-1442-87D6-13B7254273F3}" type="presParOf" srcId="{FEC5DC73-7D71-414A-8ECE-9B7175901E07}" destId="{0A81DFD0-83D2-0A46-A8B7-80042A5F5A02}" srcOrd="1" destOrd="0" presId="urn:microsoft.com/office/officeart/2005/8/layout/radial2"/>
    <dgm:cxn modelId="{689C0B5A-0E99-154D-A34F-CDEF6B255493}" type="presParOf" srcId="{6D5F7306-D6DC-DF4B-ACAD-AB07C567B2AA}" destId="{0C04420F-FA13-F04C-BCCA-39CE3448DA0E}" srcOrd="5" destOrd="0" presId="urn:microsoft.com/office/officeart/2005/8/layout/radial2"/>
    <dgm:cxn modelId="{BAEF61B2-E2FF-7241-9056-CB38D532B110}" type="presParOf" srcId="{6D5F7306-D6DC-DF4B-ACAD-AB07C567B2AA}" destId="{2E003F94-D625-B54E-8EC7-E2076C253535}" srcOrd="6" destOrd="0" presId="urn:microsoft.com/office/officeart/2005/8/layout/radial2"/>
    <dgm:cxn modelId="{68E98008-F5D9-0C47-89A1-D1645E81DBB4}" type="presParOf" srcId="{2E003F94-D625-B54E-8EC7-E2076C253535}" destId="{81C3AD14-29AC-4D4F-8F68-5C3069C03CFE}" srcOrd="0" destOrd="0" presId="urn:microsoft.com/office/officeart/2005/8/layout/radial2"/>
    <dgm:cxn modelId="{4CA07174-40AB-F745-939E-1B54C62F452D}" type="presParOf" srcId="{2E003F94-D625-B54E-8EC7-E2076C253535}" destId="{834307D4-6861-F84D-97D1-972A99F04A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FA3B5D-0606-0D47-9D38-84F48D82B29A}" type="doc">
      <dgm:prSet loTypeId="urn:microsoft.com/office/officeart/2005/8/layout/hList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15DBEB-9E11-8A41-9ACB-FC721720E65F}">
      <dgm:prSet custT="1"/>
      <dgm:spPr/>
      <dgm:t>
        <a:bodyPr/>
        <a:lstStyle/>
        <a:p>
          <a:pPr rtl="0"/>
          <a:r>
            <a:rPr lang="es-ES_tradnl" sz="1800" b="1" dirty="0" smtClean="0">
              <a:solidFill>
                <a:srgbClr val="000000"/>
              </a:solidFill>
            </a:rPr>
            <a:t>Campañas </a:t>
          </a:r>
          <a:r>
            <a:rPr lang="es-ES_tradnl" sz="1700" b="1" dirty="0" smtClean="0">
              <a:solidFill>
                <a:srgbClr val="000000"/>
              </a:solidFill>
            </a:rPr>
            <a:t>comunicacionales</a:t>
          </a:r>
          <a:r>
            <a:rPr lang="es-ES_tradnl" sz="1800" b="1" dirty="0" smtClean="0">
              <a:solidFill>
                <a:srgbClr val="000000"/>
              </a:solidFill>
            </a:rPr>
            <a:t> </a:t>
          </a:r>
          <a:r>
            <a:rPr lang="es-ES_tradnl" sz="1600" b="1" dirty="0" smtClean="0">
              <a:solidFill>
                <a:srgbClr val="000000"/>
              </a:solidFill>
            </a:rPr>
            <a:t>a nivel nacional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1A19802F-2D7A-A846-AA84-A92FFE2048C3}" type="parTrans" cxnId="{F4EC364B-66BF-8943-B036-14C503EEAC79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958E5A96-74C1-1141-BB6C-2EA9FD111403}" type="sibTrans" cxnId="{F4EC364B-66BF-8943-B036-14C503EEAC79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1A3EBC4E-020A-C14A-9778-08240803FF4B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rgbClr val="000000"/>
              </a:solidFill>
            </a:rPr>
            <a:t>Reacciona Ecuador, el Machismo es Violencia (2009-2011)</a:t>
          </a:r>
          <a:endParaRPr lang="es-ES_tradnl" sz="1400" dirty="0">
            <a:solidFill>
              <a:srgbClr val="000000"/>
            </a:solidFill>
          </a:endParaRPr>
        </a:p>
      </dgm:t>
    </dgm:pt>
    <dgm:pt modelId="{98EAEFAD-4082-C24E-81B3-08D874CB8D6A}" type="parTrans" cxnId="{0A42EE9B-30B4-3A4E-AFEE-9118A6BC218C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4BDC5993-3CC8-5C4C-B593-F44E621E9145}" type="sibTrans" cxnId="{0A42EE9B-30B4-3A4E-AFEE-9118A6BC218C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3C3B4013-13A3-C147-9BBF-BDB5C4EFCF4A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rgbClr val="000000"/>
              </a:solidFill>
            </a:rPr>
            <a:t>Ecuador Actúa YA, Violencia de género ni mas (2013-2014)</a:t>
          </a:r>
          <a:endParaRPr lang="es-ES_tradnl" sz="1400" dirty="0">
            <a:solidFill>
              <a:srgbClr val="000000"/>
            </a:solidFill>
          </a:endParaRPr>
        </a:p>
      </dgm:t>
    </dgm:pt>
    <dgm:pt modelId="{BA3AECEB-A266-C040-A1D3-E1B8D6149FF8}" type="parTrans" cxnId="{D8BA4B48-A2B0-8D48-9159-D45DDD5359B9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5C728268-7A42-6F4E-8AC5-52F7D72346B1}" type="sibTrans" cxnId="{D8BA4B48-A2B0-8D48-9159-D45DDD5359B9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F936CE39-16FC-9E4F-9E6B-7BC98B373B9E}">
      <dgm:prSet custT="1"/>
      <dgm:spPr/>
      <dgm:t>
        <a:bodyPr/>
        <a:lstStyle/>
        <a:p>
          <a:pPr rtl="0"/>
          <a:r>
            <a:rPr lang="es-ES_tradnl" sz="1600" b="1" dirty="0" smtClean="0">
              <a:solidFill>
                <a:srgbClr val="000000"/>
              </a:solidFill>
            </a:rPr>
            <a:t>Primera Encuesta Nacional</a:t>
          </a:r>
          <a:r>
            <a:rPr lang="es-ES_tradnl" sz="1600" dirty="0" smtClean="0">
              <a:solidFill>
                <a:srgbClr val="000000"/>
              </a:solidFill>
            </a:rPr>
            <a:t> </a:t>
          </a:r>
          <a:r>
            <a:rPr lang="es-ES_tradnl" sz="1500" dirty="0" smtClean="0">
              <a:solidFill>
                <a:srgbClr val="000000"/>
              </a:solidFill>
            </a:rPr>
            <a:t>de relaciones familiares y violencia contra las mujeres</a:t>
          </a:r>
          <a:endParaRPr lang="es-ES_tradnl" sz="1500" dirty="0">
            <a:solidFill>
              <a:srgbClr val="000000"/>
            </a:solidFill>
          </a:endParaRPr>
        </a:p>
      </dgm:t>
    </dgm:pt>
    <dgm:pt modelId="{0166797E-718D-5B4B-A650-02B97CCB485A}" type="parTrans" cxnId="{09E2E3A9-07A7-B245-A72B-A09093DC1D57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AE0EBCFE-9369-5943-ABC9-15B50788FE38}" type="sibTrans" cxnId="{09E2E3A9-07A7-B245-A72B-A09093DC1D57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D3F5641A-A988-8045-9C1F-5C778C455688}">
      <dgm:prSet custT="1"/>
      <dgm:spPr/>
      <dgm:t>
        <a:bodyPr/>
        <a:lstStyle/>
        <a:p>
          <a:pPr rtl="0"/>
          <a:r>
            <a:rPr lang="es-ES_tradnl" sz="1500" dirty="0" smtClean="0">
              <a:solidFill>
                <a:srgbClr val="000000"/>
              </a:solidFill>
            </a:rPr>
            <a:t>Proyecto que cofinancia </a:t>
          </a:r>
          <a:r>
            <a:rPr lang="es-ES_tradnl" sz="1600" b="1" dirty="0" smtClean="0">
              <a:solidFill>
                <a:srgbClr val="000000"/>
              </a:solidFill>
            </a:rPr>
            <a:t>Casas de Acogida y Centros de Atención </a:t>
          </a:r>
          <a:r>
            <a:rPr lang="es-ES_tradnl" sz="1500" dirty="0" smtClean="0">
              <a:solidFill>
                <a:srgbClr val="000000"/>
              </a:solidFill>
            </a:rPr>
            <a:t>en el país (convenios con </a:t>
          </a:r>
          <a:r>
            <a:rPr lang="es-ES_tradnl" sz="1500" dirty="0" err="1" smtClean="0">
              <a:solidFill>
                <a:srgbClr val="000000"/>
              </a:solidFill>
            </a:rPr>
            <a:t>ONGs</a:t>
          </a:r>
          <a:r>
            <a:rPr lang="es-ES_tradnl" sz="1500" dirty="0" smtClean="0">
              <a:solidFill>
                <a:srgbClr val="000000"/>
              </a:solidFill>
            </a:rPr>
            <a:t> y </a:t>
          </a:r>
          <a:r>
            <a:rPr lang="es-ES_tradnl" sz="1500" dirty="0" err="1" smtClean="0">
              <a:solidFill>
                <a:srgbClr val="000000"/>
              </a:solidFill>
            </a:rPr>
            <a:t>GADs</a:t>
          </a:r>
          <a:r>
            <a:rPr lang="es-ES_tradnl" sz="1500" dirty="0" smtClean="0">
              <a:solidFill>
                <a:srgbClr val="000000"/>
              </a:solidFill>
            </a:rPr>
            <a:t>) para atención gratuita y refugio para víctimas de violencia</a:t>
          </a:r>
          <a:endParaRPr lang="es-ES_tradnl" sz="1500" dirty="0">
            <a:solidFill>
              <a:srgbClr val="000000"/>
            </a:solidFill>
          </a:endParaRPr>
        </a:p>
      </dgm:t>
    </dgm:pt>
    <dgm:pt modelId="{483E9397-6E5F-9E46-AAC4-D802717C422A}" type="parTrans" cxnId="{24796D40-5CC9-4542-B096-3E47013615E2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B082000F-0DB7-7D40-A7A8-179D0E934E8F}" type="sibTrans" cxnId="{24796D40-5CC9-4542-B096-3E47013615E2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9F1EEF87-FA95-C748-A9F8-0729344E6D97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rgbClr val="000000"/>
              </a:solidFill>
            </a:rPr>
            <a:t>Atención especializada en </a:t>
          </a:r>
          <a:r>
            <a:rPr lang="es-ES_tradnl" sz="1900" b="1" dirty="0" smtClean="0">
              <a:solidFill>
                <a:srgbClr val="000000"/>
              </a:solidFill>
            </a:rPr>
            <a:t>Salas de Primera Acogida </a:t>
          </a:r>
          <a:r>
            <a:rPr lang="es-ES_tradnl" sz="1900" dirty="0" smtClean="0">
              <a:solidFill>
                <a:srgbClr val="000000"/>
              </a:solidFill>
            </a:rPr>
            <a:t>16 hospitales del país</a:t>
          </a:r>
          <a:endParaRPr lang="es-ES_tradnl" sz="1900" dirty="0">
            <a:solidFill>
              <a:srgbClr val="000000"/>
            </a:solidFill>
          </a:endParaRPr>
        </a:p>
      </dgm:t>
    </dgm:pt>
    <dgm:pt modelId="{E143FAE3-BD78-DA45-8A20-AB5B25E563AF}" type="parTrans" cxnId="{17EC527D-1FF1-8741-8D92-CB1BC6A560E6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DFD3013F-98B4-8D4B-AB8A-EE0720DB1BDB}" type="sibTrans" cxnId="{17EC527D-1FF1-8741-8D92-CB1BC6A560E6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89E6741B-BFCC-3D42-B8D5-6CA877B00979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rgbClr val="000000"/>
              </a:solidFill>
            </a:rPr>
            <a:t>Detección y primera atención a víctimas de </a:t>
          </a:r>
          <a:r>
            <a:rPr lang="es-ES_tradnl" sz="1900" b="1" dirty="0" smtClean="0">
              <a:solidFill>
                <a:srgbClr val="000000"/>
              </a:solidFill>
            </a:rPr>
            <a:t>violencia sexual en el sistema educativo</a:t>
          </a:r>
          <a:endParaRPr lang="es-ES_tradnl" sz="1900" b="1" dirty="0">
            <a:solidFill>
              <a:srgbClr val="000000"/>
            </a:solidFill>
          </a:endParaRPr>
        </a:p>
      </dgm:t>
    </dgm:pt>
    <dgm:pt modelId="{02300649-E573-C349-9E72-C8A74FDFDF17}" type="parTrans" cxnId="{F561A803-DA4D-6548-80E1-17AF44745FCC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F2F43A6A-693F-0B4D-B1D8-40DC5D4BD96A}" type="sibTrans" cxnId="{F561A803-DA4D-6548-80E1-17AF44745FCC}">
      <dgm:prSet/>
      <dgm:spPr/>
      <dgm:t>
        <a:bodyPr/>
        <a:lstStyle/>
        <a:p>
          <a:endParaRPr lang="es-ES">
            <a:solidFill>
              <a:srgbClr val="000000"/>
            </a:solidFill>
          </a:endParaRPr>
        </a:p>
      </dgm:t>
    </dgm:pt>
    <dgm:pt modelId="{3DEA4A66-ED55-0C4D-948F-FC1E5DEA72D1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rgbClr val="000000"/>
              </a:solidFill>
            </a:rPr>
            <a:t>Infórmate, Actúa, Habla (2015-2017)</a:t>
          </a:r>
          <a:endParaRPr lang="es-ES_tradnl" sz="1400" dirty="0">
            <a:solidFill>
              <a:srgbClr val="000000"/>
            </a:solidFill>
          </a:endParaRPr>
        </a:p>
      </dgm:t>
    </dgm:pt>
    <dgm:pt modelId="{53C0025F-9769-8748-9095-78A4E9831ECB}" type="parTrans" cxnId="{087B701F-8CC8-F54E-8CFD-DD1164CF45A1}">
      <dgm:prSet/>
      <dgm:spPr/>
      <dgm:t>
        <a:bodyPr/>
        <a:lstStyle/>
        <a:p>
          <a:endParaRPr lang="es-ES"/>
        </a:p>
      </dgm:t>
    </dgm:pt>
    <dgm:pt modelId="{FC55C365-9F07-2049-834A-D77D085E2E23}" type="sibTrans" cxnId="{087B701F-8CC8-F54E-8CFD-DD1164CF45A1}">
      <dgm:prSet/>
      <dgm:spPr/>
      <dgm:t>
        <a:bodyPr/>
        <a:lstStyle/>
        <a:p>
          <a:endParaRPr lang="es-ES"/>
        </a:p>
      </dgm:t>
    </dgm:pt>
    <dgm:pt modelId="{D8FD1FC8-8BFA-464F-B9E9-6EE2DA23B5AE}" type="pres">
      <dgm:prSet presAssocID="{63FA3B5D-0606-0D47-9D38-84F48D82B2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AFA4AE0-015D-0F43-A47F-40D050CBE8F9}" type="pres">
      <dgm:prSet presAssocID="{D815DBEB-9E11-8A41-9ACB-FC721720E65F}" presName="node" presStyleLbl="node1" presStyleIdx="0" presStyleCnt="5" custScaleX="1197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D9CFF5-29C6-A74C-A825-53D4BB064B09}" type="pres">
      <dgm:prSet presAssocID="{958E5A96-74C1-1141-BB6C-2EA9FD111403}" presName="sibTrans" presStyleCnt="0"/>
      <dgm:spPr/>
    </dgm:pt>
    <dgm:pt modelId="{F07BA8C4-77CE-6D4A-87FC-E1266102B7C4}" type="pres">
      <dgm:prSet presAssocID="{F936CE39-16FC-9E4F-9E6B-7BC98B373B9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BE1C33-C70F-6047-815B-18ABED2FD669}" type="pres">
      <dgm:prSet presAssocID="{AE0EBCFE-9369-5943-ABC9-15B50788FE38}" presName="sibTrans" presStyleCnt="0"/>
      <dgm:spPr/>
    </dgm:pt>
    <dgm:pt modelId="{B5FB0558-3B4D-FC48-9C0A-9BE88A1B315C}" type="pres">
      <dgm:prSet presAssocID="{D3F5641A-A988-8045-9C1F-5C778C45568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45C8A6-A9B9-3B4E-B6EF-25FAFC75E594}" type="pres">
      <dgm:prSet presAssocID="{B082000F-0DB7-7D40-A7A8-179D0E934E8F}" presName="sibTrans" presStyleCnt="0"/>
      <dgm:spPr/>
    </dgm:pt>
    <dgm:pt modelId="{AE6DAEF0-E17D-1740-80F9-33BA0B77DB74}" type="pres">
      <dgm:prSet presAssocID="{9F1EEF87-FA95-C748-A9F8-0729344E6D9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FCCF06-F939-C246-AD7C-57F8639A3B9E}" type="pres">
      <dgm:prSet presAssocID="{DFD3013F-98B4-8D4B-AB8A-EE0720DB1BDB}" presName="sibTrans" presStyleCnt="0"/>
      <dgm:spPr/>
    </dgm:pt>
    <dgm:pt modelId="{490526C3-9391-454F-8865-6A99BA78AF77}" type="pres">
      <dgm:prSet presAssocID="{89E6741B-BFCC-3D42-B8D5-6CA877B0097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4EC364B-66BF-8943-B036-14C503EEAC79}" srcId="{63FA3B5D-0606-0D47-9D38-84F48D82B29A}" destId="{D815DBEB-9E11-8A41-9ACB-FC721720E65F}" srcOrd="0" destOrd="0" parTransId="{1A19802F-2D7A-A846-AA84-A92FFE2048C3}" sibTransId="{958E5A96-74C1-1141-BB6C-2EA9FD111403}"/>
    <dgm:cxn modelId="{5BF7BBF9-49E8-9148-92F5-0216B13313F0}" type="presOf" srcId="{3DEA4A66-ED55-0C4D-948F-FC1E5DEA72D1}" destId="{BAFA4AE0-015D-0F43-A47F-40D050CBE8F9}" srcOrd="0" destOrd="3" presId="urn:microsoft.com/office/officeart/2005/8/layout/hList6"/>
    <dgm:cxn modelId="{F1633C18-600E-BF46-A397-0A18C6E2ADE8}" type="presOf" srcId="{3C3B4013-13A3-C147-9BBF-BDB5C4EFCF4A}" destId="{BAFA4AE0-015D-0F43-A47F-40D050CBE8F9}" srcOrd="0" destOrd="2" presId="urn:microsoft.com/office/officeart/2005/8/layout/hList6"/>
    <dgm:cxn modelId="{E3FE4067-7766-8444-A35C-E1F97A82FAC4}" type="presOf" srcId="{9F1EEF87-FA95-C748-A9F8-0729344E6D97}" destId="{AE6DAEF0-E17D-1740-80F9-33BA0B77DB74}" srcOrd="0" destOrd="0" presId="urn:microsoft.com/office/officeart/2005/8/layout/hList6"/>
    <dgm:cxn modelId="{0A42EE9B-30B4-3A4E-AFEE-9118A6BC218C}" srcId="{D815DBEB-9E11-8A41-9ACB-FC721720E65F}" destId="{1A3EBC4E-020A-C14A-9778-08240803FF4B}" srcOrd="0" destOrd="0" parTransId="{98EAEFAD-4082-C24E-81B3-08D874CB8D6A}" sibTransId="{4BDC5993-3CC8-5C4C-B593-F44E621E9145}"/>
    <dgm:cxn modelId="{F1C2BC5A-23BF-E746-ABD4-E227F489BB4A}" type="presOf" srcId="{1A3EBC4E-020A-C14A-9778-08240803FF4B}" destId="{BAFA4AE0-015D-0F43-A47F-40D050CBE8F9}" srcOrd="0" destOrd="1" presId="urn:microsoft.com/office/officeart/2005/8/layout/hList6"/>
    <dgm:cxn modelId="{A8376D89-0ACA-354D-B4DB-30DA5AFD15A1}" type="presOf" srcId="{63FA3B5D-0606-0D47-9D38-84F48D82B29A}" destId="{D8FD1FC8-8BFA-464F-B9E9-6EE2DA23B5AE}" srcOrd="0" destOrd="0" presId="urn:microsoft.com/office/officeart/2005/8/layout/hList6"/>
    <dgm:cxn modelId="{B2AC78AB-4D67-7848-92E1-46B5A64A2E32}" type="presOf" srcId="{D3F5641A-A988-8045-9C1F-5C778C455688}" destId="{B5FB0558-3B4D-FC48-9C0A-9BE88A1B315C}" srcOrd="0" destOrd="0" presId="urn:microsoft.com/office/officeart/2005/8/layout/hList6"/>
    <dgm:cxn modelId="{C1095A90-7766-5344-9C95-75271E67BB79}" type="presOf" srcId="{F936CE39-16FC-9E4F-9E6B-7BC98B373B9E}" destId="{F07BA8C4-77CE-6D4A-87FC-E1266102B7C4}" srcOrd="0" destOrd="0" presId="urn:microsoft.com/office/officeart/2005/8/layout/hList6"/>
    <dgm:cxn modelId="{087B701F-8CC8-F54E-8CFD-DD1164CF45A1}" srcId="{D815DBEB-9E11-8A41-9ACB-FC721720E65F}" destId="{3DEA4A66-ED55-0C4D-948F-FC1E5DEA72D1}" srcOrd="2" destOrd="0" parTransId="{53C0025F-9769-8748-9095-78A4E9831ECB}" sibTransId="{FC55C365-9F07-2049-834A-D77D085E2E23}"/>
    <dgm:cxn modelId="{17EC527D-1FF1-8741-8D92-CB1BC6A560E6}" srcId="{63FA3B5D-0606-0D47-9D38-84F48D82B29A}" destId="{9F1EEF87-FA95-C748-A9F8-0729344E6D97}" srcOrd="3" destOrd="0" parTransId="{E143FAE3-BD78-DA45-8A20-AB5B25E563AF}" sibTransId="{DFD3013F-98B4-8D4B-AB8A-EE0720DB1BDB}"/>
    <dgm:cxn modelId="{24796D40-5CC9-4542-B096-3E47013615E2}" srcId="{63FA3B5D-0606-0D47-9D38-84F48D82B29A}" destId="{D3F5641A-A988-8045-9C1F-5C778C455688}" srcOrd="2" destOrd="0" parTransId="{483E9397-6E5F-9E46-AAC4-D802717C422A}" sibTransId="{B082000F-0DB7-7D40-A7A8-179D0E934E8F}"/>
    <dgm:cxn modelId="{857EE61D-12B4-2F40-9C54-CF2EF5358ED8}" type="presOf" srcId="{89E6741B-BFCC-3D42-B8D5-6CA877B00979}" destId="{490526C3-9391-454F-8865-6A99BA78AF77}" srcOrd="0" destOrd="0" presId="urn:microsoft.com/office/officeart/2005/8/layout/hList6"/>
    <dgm:cxn modelId="{F561A803-DA4D-6548-80E1-17AF44745FCC}" srcId="{63FA3B5D-0606-0D47-9D38-84F48D82B29A}" destId="{89E6741B-BFCC-3D42-B8D5-6CA877B00979}" srcOrd="4" destOrd="0" parTransId="{02300649-E573-C349-9E72-C8A74FDFDF17}" sibTransId="{F2F43A6A-693F-0B4D-B1D8-40DC5D4BD96A}"/>
    <dgm:cxn modelId="{09E2E3A9-07A7-B245-A72B-A09093DC1D57}" srcId="{63FA3B5D-0606-0D47-9D38-84F48D82B29A}" destId="{F936CE39-16FC-9E4F-9E6B-7BC98B373B9E}" srcOrd="1" destOrd="0" parTransId="{0166797E-718D-5B4B-A650-02B97CCB485A}" sibTransId="{AE0EBCFE-9369-5943-ABC9-15B50788FE38}"/>
    <dgm:cxn modelId="{D8BA4B48-A2B0-8D48-9159-D45DDD5359B9}" srcId="{D815DBEB-9E11-8A41-9ACB-FC721720E65F}" destId="{3C3B4013-13A3-C147-9BBF-BDB5C4EFCF4A}" srcOrd="1" destOrd="0" parTransId="{BA3AECEB-A266-C040-A1D3-E1B8D6149FF8}" sibTransId="{5C728268-7A42-6F4E-8AC5-52F7D72346B1}"/>
    <dgm:cxn modelId="{14FE7251-73B6-534D-A461-9629D6304102}" type="presOf" srcId="{D815DBEB-9E11-8A41-9ACB-FC721720E65F}" destId="{BAFA4AE0-015D-0F43-A47F-40D050CBE8F9}" srcOrd="0" destOrd="0" presId="urn:microsoft.com/office/officeart/2005/8/layout/hList6"/>
    <dgm:cxn modelId="{D3479FDB-D3D7-9B4C-86DD-4A118D662DAF}" type="presParOf" srcId="{D8FD1FC8-8BFA-464F-B9E9-6EE2DA23B5AE}" destId="{BAFA4AE0-015D-0F43-A47F-40D050CBE8F9}" srcOrd="0" destOrd="0" presId="urn:microsoft.com/office/officeart/2005/8/layout/hList6"/>
    <dgm:cxn modelId="{2D6A670F-1E4F-D64C-AEF3-7E22B45BF5E6}" type="presParOf" srcId="{D8FD1FC8-8BFA-464F-B9E9-6EE2DA23B5AE}" destId="{A9D9CFF5-29C6-A74C-A825-53D4BB064B09}" srcOrd="1" destOrd="0" presId="urn:microsoft.com/office/officeart/2005/8/layout/hList6"/>
    <dgm:cxn modelId="{94BB5487-A49B-7C43-80C9-4A276414C482}" type="presParOf" srcId="{D8FD1FC8-8BFA-464F-B9E9-6EE2DA23B5AE}" destId="{F07BA8C4-77CE-6D4A-87FC-E1266102B7C4}" srcOrd="2" destOrd="0" presId="urn:microsoft.com/office/officeart/2005/8/layout/hList6"/>
    <dgm:cxn modelId="{1261B432-D1E0-4E49-8D2D-DA00609CC0CB}" type="presParOf" srcId="{D8FD1FC8-8BFA-464F-B9E9-6EE2DA23B5AE}" destId="{1FBE1C33-C70F-6047-815B-18ABED2FD669}" srcOrd="3" destOrd="0" presId="urn:microsoft.com/office/officeart/2005/8/layout/hList6"/>
    <dgm:cxn modelId="{A3C1CA7D-7CA1-3F46-94BD-66402CFB41FA}" type="presParOf" srcId="{D8FD1FC8-8BFA-464F-B9E9-6EE2DA23B5AE}" destId="{B5FB0558-3B4D-FC48-9C0A-9BE88A1B315C}" srcOrd="4" destOrd="0" presId="urn:microsoft.com/office/officeart/2005/8/layout/hList6"/>
    <dgm:cxn modelId="{C5A84874-1051-2D4D-AC30-907AB883B199}" type="presParOf" srcId="{D8FD1FC8-8BFA-464F-B9E9-6EE2DA23B5AE}" destId="{4B45C8A6-A9B9-3B4E-B6EF-25FAFC75E594}" srcOrd="5" destOrd="0" presId="urn:microsoft.com/office/officeart/2005/8/layout/hList6"/>
    <dgm:cxn modelId="{38B5146D-A2E4-D349-B07F-97EE6EDF58FB}" type="presParOf" srcId="{D8FD1FC8-8BFA-464F-B9E9-6EE2DA23B5AE}" destId="{AE6DAEF0-E17D-1740-80F9-33BA0B77DB74}" srcOrd="6" destOrd="0" presId="urn:microsoft.com/office/officeart/2005/8/layout/hList6"/>
    <dgm:cxn modelId="{BE7147EE-1C06-4B47-AF44-B0B08D80C2A8}" type="presParOf" srcId="{D8FD1FC8-8BFA-464F-B9E9-6EE2DA23B5AE}" destId="{04FCCF06-F939-C246-AD7C-57F8639A3B9E}" srcOrd="7" destOrd="0" presId="urn:microsoft.com/office/officeart/2005/8/layout/hList6"/>
    <dgm:cxn modelId="{979F84A3-3E61-C84B-B88F-4770409ABFA4}" type="presParOf" srcId="{D8FD1FC8-8BFA-464F-B9E9-6EE2DA23B5AE}" destId="{490526C3-9391-454F-8865-6A99BA78AF77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7C044F-376D-1448-A5A4-BBC2AA4C861F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CB64E29-17EB-EE49-8FEC-BA326AC92AD5}">
      <dgm:prSet custT="1"/>
      <dgm:spPr/>
      <dgm:t>
        <a:bodyPr/>
        <a:lstStyle/>
        <a:p>
          <a:pPr rtl="0"/>
          <a:r>
            <a:rPr lang="es-ES_tradnl" sz="2200" b="1" i="0" baseline="0" dirty="0" smtClean="0">
              <a:solidFill>
                <a:schemeClr val="tx1"/>
              </a:solidFill>
            </a:rPr>
            <a:t>28 Unidades de Violencia contra la Mujer y Familia (UVMF), </a:t>
          </a:r>
          <a:r>
            <a:rPr lang="es-ES_tradnl" sz="1800" b="0" i="0" baseline="0" dirty="0" smtClean="0">
              <a:solidFill>
                <a:schemeClr val="tx1"/>
              </a:solidFill>
            </a:rPr>
            <a:t>en</a:t>
          </a:r>
          <a:r>
            <a:rPr lang="es-ES_tradnl" sz="1800" b="0" i="0" dirty="0" smtClean="0">
              <a:solidFill>
                <a:schemeClr val="tx1"/>
              </a:solidFill>
            </a:rPr>
            <a:t> </a:t>
          </a:r>
          <a:r>
            <a:rPr lang="es-ES_tradnl" sz="1800" b="0" i="0" baseline="0" dirty="0" smtClean="0">
              <a:solidFill>
                <a:schemeClr val="tx1"/>
              </a:solidFill>
            </a:rPr>
            <a:t>24 cantones de 18 provincias (79 jueces) </a:t>
          </a:r>
          <a:endParaRPr lang="es-ES_tradnl" sz="2000" dirty="0">
            <a:solidFill>
              <a:schemeClr val="tx1"/>
            </a:solidFill>
          </a:endParaRPr>
        </a:p>
      </dgm:t>
    </dgm:pt>
    <dgm:pt modelId="{5236A6EE-24E7-5049-8E38-45756E0AEFEC}" type="parTrans" cxnId="{9A1A088B-48C6-944A-BF2A-731B6F7A0F82}">
      <dgm:prSet/>
      <dgm:spPr/>
      <dgm:t>
        <a:bodyPr/>
        <a:lstStyle/>
        <a:p>
          <a:endParaRPr lang="es-ES"/>
        </a:p>
      </dgm:t>
    </dgm:pt>
    <dgm:pt modelId="{E69F0702-EF74-A74F-A583-B6A79A6CD3FF}" type="sibTrans" cxnId="{9A1A088B-48C6-944A-BF2A-731B6F7A0F82}">
      <dgm:prSet/>
      <dgm:spPr/>
      <dgm:t>
        <a:bodyPr/>
        <a:lstStyle/>
        <a:p>
          <a:endParaRPr lang="es-ES"/>
        </a:p>
      </dgm:t>
    </dgm:pt>
    <dgm:pt modelId="{00E69529-CE61-F84B-89D9-FF3293812725}">
      <dgm:prSet/>
      <dgm:spPr/>
      <dgm:t>
        <a:bodyPr/>
        <a:lstStyle/>
        <a:p>
          <a:pPr rtl="0">
            <a:spcAft>
              <a:spcPts val="1000"/>
            </a:spcAft>
          </a:pPr>
          <a:r>
            <a:rPr lang="es-ES_tradnl" sz="1400" b="1" dirty="0" smtClean="0">
              <a:solidFill>
                <a:srgbClr val="000000"/>
              </a:solidFill>
            </a:rPr>
            <a:t>. </a:t>
          </a:r>
          <a:r>
            <a:rPr lang="es-ES_tradnl" sz="1400" dirty="0" smtClean="0">
              <a:solidFill>
                <a:srgbClr val="000000"/>
              </a:solidFill>
            </a:rPr>
            <a:t> </a:t>
          </a:r>
          <a:r>
            <a:rPr lang="es-ES_tradnl" sz="1400" b="1" dirty="0" smtClean="0">
              <a:solidFill>
                <a:srgbClr val="000000"/>
              </a:solidFill>
            </a:rPr>
            <a:t>Unidades Judiciales de Familia, Mujer, Niñez y Adolescencia </a:t>
          </a:r>
          <a:r>
            <a:rPr lang="es-ES_tradnl" sz="1400" dirty="0" smtClean="0">
              <a:solidFill>
                <a:srgbClr val="000000"/>
              </a:solidFill>
            </a:rPr>
            <a:t>(68 cantones)</a:t>
          </a:r>
        </a:p>
      </dgm:t>
    </dgm:pt>
    <dgm:pt modelId="{A92A8B89-35D5-0044-8DBD-7FADFF531BF0}" type="parTrans" cxnId="{8BB75D07-982F-AF4A-A5E6-BB47F20D54BA}">
      <dgm:prSet/>
      <dgm:spPr/>
      <dgm:t>
        <a:bodyPr/>
        <a:lstStyle/>
        <a:p>
          <a:endParaRPr lang="es-ES"/>
        </a:p>
      </dgm:t>
    </dgm:pt>
    <dgm:pt modelId="{1F3D27A7-3EF9-4240-92B9-933B5331CE97}" type="sibTrans" cxnId="{8BB75D07-982F-AF4A-A5E6-BB47F20D54BA}">
      <dgm:prSet/>
      <dgm:spPr/>
      <dgm:t>
        <a:bodyPr/>
        <a:lstStyle/>
        <a:p>
          <a:endParaRPr lang="es-ES"/>
        </a:p>
      </dgm:t>
    </dgm:pt>
    <dgm:pt modelId="{6E162BB6-C760-F245-9BE0-9572117FC9FD}">
      <dgm:prSet custT="1"/>
      <dgm:spPr/>
      <dgm:t>
        <a:bodyPr/>
        <a:lstStyle/>
        <a:p>
          <a:pPr rtl="0">
            <a:spcAft>
              <a:spcPts val="1000"/>
            </a:spcAft>
          </a:pPr>
          <a:r>
            <a:rPr lang="es-ES_tradnl" sz="1400" b="1" dirty="0" smtClean="0">
              <a:solidFill>
                <a:srgbClr val="000000"/>
              </a:solidFill>
            </a:rPr>
            <a:t>Unidades Judiciales de Contravenciones </a:t>
          </a:r>
          <a:r>
            <a:rPr lang="es-ES_tradnl" sz="1100" dirty="0" smtClean="0">
              <a:solidFill>
                <a:srgbClr val="000000"/>
              </a:solidFill>
            </a:rPr>
            <a:t>(3 cantones)</a:t>
          </a:r>
          <a:endParaRPr lang="es-ES_tradnl" sz="1100" dirty="0">
            <a:solidFill>
              <a:srgbClr val="000000"/>
            </a:solidFill>
          </a:endParaRPr>
        </a:p>
      </dgm:t>
    </dgm:pt>
    <dgm:pt modelId="{5FA8C761-E342-7047-9CE8-04EB50BBC704}" type="parTrans" cxnId="{46263DB9-FE6A-DA4A-B749-BE88CA8ACB77}">
      <dgm:prSet/>
      <dgm:spPr/>
      <dgm:t>
        <a:bodyPr/>
        <a:lstStyle/>
        <a:p>
          <a:endParaRPr lang="es-ES"/>
        </a:p>
      </dgm:t>
    </dgm:pt>
    <dgm:pt modelId="{92DF05CE-C03B-FD4D-805D-79521564EB07}" type="sibTrans" cxnId="{46263DB9-FE6A-DA4A-B749-BE88CA8ACB77}">
      <dgm:prSet/>
      <dgm:spPr/>
      <dgm:t>
        <a:bodyPr/>
        <a:lstStyle/>
        <a:p>
          <a:endParaRPr lang="es-ES"/>
        </a:p>
      </dgm:t>
    </dgm:pt>
    <dgm:pt modelId="{DA4F4D99-3F69-2D48-A73D-7002F5E1A640}">
      <dgm:prSet custT="1"/>
      <dgm:spPr/>
      <dgm:t>
        <a:bodyPr/>
        <a:lstStyle/>
        <a:p>
          <a:pPr rtl="0">
            <a:spcAft>
              <a:spcPts val="1000"/>
            </a:spcAft>
          </a:pPr>
          <a:r>
            <a:rPr lang="es-ES_tradnl" sz="1400" b="1" dirty="0" smtClean="0">
              <a:solidFill>
                <a:srgbClr val="000000"/>
              </a:solidFill>
            </a:rPr>
            <a:t>Unidades Judiciales </a:t>
          </a:r>
          <a:r>
            <a:rPr lang="es-ES_tradnl" sz="1400" b="1" dirty="0" err="1" smtClean="0">
              <a:solidFill>
                <a:srgbClr val="000000"/>
              </a:solidFill>
            </a:rPr>
            <a:t>Multicompetentes</a:t>
          </a:r>
          <a:r>
            <a:rPr lang="es-ES_tradnl" sz="1100" dirty="0" smtClean="0">
              <a:solidFill>
                <a:srgbClr val="000000"/>
              </a:solidFill>
            </a:rPr>
            <a:t> (102 cantones)</a:t>
          </a:r>
          <a:endParaRPr lang="es-ES_tradnl" sz="1100" dirty="0">
            <a:solidFill>
              <a:srgbClr val="000000"/>
            </a:solidFill>
          </a:endParaRPr>
        </a:p>
      </dgm:t>
    </dgm:pt>
    <dgm:pt modelId="{BF4176DE-692F-8A43-801E-347A284D279A}" type="parTrans" cxnId="{1589E92B-287F-304C-A2EC-A60BD8D3B5DC}">
      <dgm:prSet/>
      <dgm:spPr/>
      <dgm:t>
        <a:bodyPr/>
        <a:lstStyle/>
        <a:p>
          <a:endParaRPr lang="es-ES"/>
        </a:p>
      </dgm:t>
    </dgm:pt>
    <dgm:pt modelId="{163233A0-E682-D64E-9FB4-B631A920C7CE}" type="sibTrans" cxnId="{1589E92B-287F-304C-A2EC-A60BD8D3B5DC}">
      <dgm:prSet/>
      <dgm:spPr/>
      <dgm:t>
        <a:bodyPr/>
        <a:lstStyle/>
        <a:p>
          <a:endParaRPr lang="es-ES"/>
        </a:p>
      </dgm:t>
    </dgm:pt>
    <dgm:pt modelId="{5DA7EED4-AF0C-3143-8DFA-13695A55C36C}">
      <dgm:prSet custT="1"/>
      <dgm:spPr/>
      <dgm:t>
        <a:bodyPr/>
        <a:lstStyle/>
        <a:p>
          <a:pPr rtl="0"/>
          <a:r>
            <a:rPr lang="es-ES" sz="2400" b="1" dirty="0" smtClean="0"/>
            <a:t>COBERTURA TERRITORIAL 88.73%</a:t>
          </a:r>
          <a:endParaRPr lang="es-ES" sz="2400" dirty="0"/>
        </a:p>
      </dgm:t>
    </dgm:pt>
    <dgm:pt modelId="{B1A378BF-651A-BF48-9AF6-CA5E2896A4AD}" type="parTrans" cxnId="{17CA0E27-0288-E546-8106-C1A82C05572A}">
      <dgm:prSet/>
      <dgm:spPr/>
      <dgm:t>
        <a:bodyPr/>
        <a:lstStyle/>
        <a:p>
          <a:endParaRPr lang="es-ES"/>
        </a:p>
      </dgm:t>
    </dgm:pt>
    <dgm:pt modelId="{8B4453D7-9F8F-8E41-ADDA-1908627B1A71}" type="sibTrans" cxnId="{17CA0E27-0288-E546-8106-C1A82C05572A}">
      <dgm:prSet/>
      <dgm:spPr/>
      <dgm:t>
        <a:bodyPr/>
        <a:lstStyle/>
        <a:p>
          <a:endParaRPr lang="es-ES"/>
        </a:p>
      </dgm:t>
    </dgm:pt>
    <dgm:pt modelId="{C41C75BA-B862-F344-A56D-72C739F397E8}" type="pres">
      <dgm:prSet presAssocID="{0C7C044F-376D-1448-A5A4-BBC2AA4C861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3C40930-7143-4D48-BA66-8A0519BDB885}" type="pres">
      <dgm:prSet presAssocID="{0C7C044F-376D-1448-A5A4-BBC2AA4C861F}" presName="arrow" presStyleLbl="bgShp" presStyleIdx="0" presStyleCnt="1" custLinFactNeighborY="-309"/>
      <dgm:spPr/>
    </dgm:pt>
    <dgm:pt modelId="{7A67240D-E1C2-A646-9546-3BB548C91AE6}" type="pres">
      <dgm:prSet presAssocID="{0C7C044F-376D-1448-A5A4-BBC2AA4C861F}" presName="linearProcess" presStyleCnt="0"/>
      <dgm:spPr/>
    </dgm:pt>
    <dgm:pt modelId="{A7F83CBE-F3C2-B641-BDF0-2A7C81480002}" type="pres">
      <dgm:prSet presAssocID="{BCB64E29-17EB-EE49-8FEC-BA326AC92AD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92B57A-B287-DC44-810D-841DBFDC6949}" type="pres">
      <dgm:prSet presAssocID="{E69F0702-EF74-A74F-A583-B6A79A6CD3FF}" presName="sibTrans" presStyleCnt="0"/>
      <dgm:spPr/>
    </dgm:pt>
    <dgm:pt modelId="{BA05EFC9-B718-0C4F-BA29-23C2CB3AF7BF}" type="pres">
      <dgm:prSet presAssocID="{00E69529-CE61-F84B-89D9-FF329381272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D31595-EC71-C645-984B-787128C462D3}" type="pres">
      <dgm:prSet presAssocID="{1F3D27A7-3EF9-4240-92B9-933B5331CE97}" presName="sibTrans" presStyleCnt="0"/>
      <dgm:spPr/>
    </dgm:pt>
    <dgm:pt modelId="{3B224D8A-4DFB-4D4F-BBB6-991F63D9A93E}" type="pres">
      <dgm:prSet presAssocID="{5DA7EED4-AF0C-3143-8DFA-13695A55C36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BB75D07-982F-AF4A-A5E6-BB47F20D54BA}" srcId="{0C7C044F-376D-1448-A5A4-BBC2AA4C861F}" destId="{00E69529-CE61-F84B-89D9-FF3293812725}" srcOrd="1" destOrd="0" parTransId="{A92A8B89-35D5-0044-8DBD-7FADFF531BF0}" sibTransId="{1F3D27A7-3EF9-4240-92B9-933B5331CE97}"/>
    <dgm:cxn modelId="{1589E92B-287F-304C-A2EC-A60BD8D3B5DC}" srcId="{00E69529-CE61-F84B-89D9-FF3293812725}" destId="{DA4F4D99-3F69-2D48-A73D-7002F5E1A640}" srcOrd="1" destOrd="0" parTransId="{BF4176DE-692F-8A43-801E-347A284D279A}" sibTransId="{163233A0-E682-D64E-9FB4-B631A920C7CE}"/>
    <dgm:cxn modelId="{841543DB-0103-584C-A907-C6E36FFDA8E6}" type="presOf" srcId="{5DA7EED4-AF0C-3143-8DFA-13695A55C36C}" destId="{3B224D8A-4DFB-4D4F-BBB6-991F63D9A93E}" srcOrd="0" destOrd="0" presId="urn:microsoft.com/office/officeart/2005/8/layout/hProcess9"/>
    <dgm:cxn modelId="{C6B9924E-F257-7F42-ACE8-F01ADEF65389}" type="presOf" srcId="{BCB64E29-17EB-EE49-8FEC-BA326AC92AD5}" destId="{A7F83CBE-F3C2-B641-BDF0-2A7C81480002}" srcOrd="0" destOrd="0" presId="urn:microsoft.com/office/officeart/2005/8/layout/hProcess9"/>
    <dgm:cxn modelId="{1748486B-2F85-C74E-BB69-0C1EA7EDE329}" type="presOf" srcId="{0C7C044F-376D-1448-A5A4-BBC2AA4C861F}" destId="{C41C75BA-B862-F344-A56D-72C739F397E8}" srcOrd="0" destOrd="0" presId="urn:microsoft.com/office/officeart/2005/8/layout/hProcess9"/>
    <dgm:cxn modelId="{8D167A93-5472-3D49-AFEF-22F78F969F84}" type="presOf" srcId="{00E69529-CE61-F84B-89D9-FF3293812725}" destId="{BA05EFC9-B718-0C4F-BA29-23C2CB3AF7BF}" srcOrd="0" destOrd="0" presId="urn:microsoft.com/office/officeart/2005/8/layout/hProcess9"/>
    <dgm:cxn modelId="{9A1A088B-48C6-944A-BF2A-731B6F7A0F82}" srcId="{0C7C044F-376D-1448-A5A4-BBC2AA4C861F}" destId="{BCB64E29-17EB-EE49-8FEC-BA326AC92AD5}" srcOrd="0" destOrd="0" parTransId="{5236A6EE-24E7-5049-8E38-45756E0AEFEC}" sibTransId="{E69F0702-EF74-A74F-A583-B6A79A6CD3FF}"/>
    <dgm:cxn modelId="{EE3CB34D-7AF6-104A-BA3A-6920B6F31D6F}" type="presOf" srcId="{6E162BB6-C760-F245-9BE0-9572117FC9FD}" destId="{BA05EFC9-B718-0C4F-BA29-23C2CB3AF7BF}" srcOrd="0" destOrd="1" presId="urn:microsoft.com/office/officeart/2005/8/layout/hProcess9"/>
    <dgm:cxn modelId="{17CA0E27-0288-E546-8106-C1A82C05572A}" srcId="{0C7C044F-376D-1448-A5A4-BBC2AA4C861F}" destId="{5DA7EED4-AF0C-3143-8DFA-13695A55C36C}" srcOrd="2" destOrd="0" parTransId="{B1A378BF-651A-BF48-9AF6-CA5E2896A4AD}" sibTransId="{8B4453D7-9F8F-8E41-ADDA-1908627B1A71}"/>
    <dgm:cxn modelId="{6DF4357B-AB7A-A241-BF59-E266EE147FBA}" type="presOf" srcId="{DA4F4D99-3F69-2D48-A73D-7002F5E1A640}" destId="{BA05EFC9-B718-0C4F-BA29-23C2CB3AF7BF}" srcOrd="0" destOrd="2" presId="urn:microsoft.com/office/officeart/2005/8/layout/hProcess9"/>
    <dgm:cxn modelId="{46263DB9-FE6A-DA4A-B749-BE88CA8ACB77}" srcId="{00E69529-CE61-F84B-89D9-FF3293812725}" destId="{6E162BB6-C760-F245-9BE0-9572117FC9FD}" srcOrd="0" destOrd="0" parTransId="{5FA8C761-E342-7047-9CE8-04EB50BBC704}" sibTransId="{92DF05CE-C03B-FD4D-805D-79521564EB07}"/>
    <dgm:cxn modelId="{FFC6BBBD-84EA-A24D-9F3D-2B638485BD89}" type="presParOf" srcId="{C41C75BA-B862-F344-A56D-72C739F397E8}" destId="{23C40930-7143-4D48-BA66-8A0519BDB885}" srcOrd="0" destOrd="0" presId="urn:microsoft.com/office/officeart/2005/8/layout/hProcess9"/>
    <dgm:cxn modelId="{8C4347DD-344A-924A-9C91-762BBC276274}" type="presParOf" srcId="{C41C75BA-B862-F344-A56D-72C739F397E8}" destId="{7A67240D-E1C2-A646-9546-3BB548C91AE6}" srcOrd="1" destOrd="0" presId="urn:microsoft.com/office/officeart/2005/8/layout/hProcess9"/>
    <dgm:cxn modelId="{1795A633-C23A-1548-97AE-91683F1CDED9}" type="presParOf" srcId="{7A67240D-E1C2-A646-9546-3BB548C91AE6}" destId="{A7F83CBE-F3C2-B641-BDF0-2A7C81480002}" srcOrd="0" destOrd="0" presId="urn:microsoft.com/office/officeart/2005/8/layout/hProcess9"/>
    <dgm:cxn modelId="{6241FB4A-4DA9-D343-8F4D-AF00AA83F45D}" type="presParOf" srcId="{7A67240D-E1C2-A646-9546-3BB548C91AE6}" destId="{4F92B57A-B287-DC44-810D-841DBFDC6949}" srcOrd="1" destOrd="0" presId="urn:microsoft.com/office/officeart/2005/8/layout/hProcess9"/>
    <dgm:cxn modelId="{79E76B47-3598-C545-BA82-1CE1937F42CB}" type="presParOf" srcId="{7A67240D-E1C2-A646-9546-3BB548C91AE6}" destId="{BA05EFC9-B718-0C4F-BA29-23C2CB3AF7BF}" srcOrd="2" destOrd="0" presId="urn:microsoft.com/office/officeart/2005/8/layout/hProcess9"/>
    <dgm:cxn modelId="{CEF50A0C-C973-7545-9C9E-4F52C9F2D7DB}" type="presParOf" srcId="{7A67240D-E1C2-A646-9546-3BB548C91AE6}" destId="{51D31595-EC71-C645-984B-787128C462D3}" srcOrd="3" destOrd="0" presId="urn:microsoft.com/office/officeart/2005/8/layout/hProcess9"/>
    <dgm:cxn modelId="{8AF36158-A8E4-314C-91F9-724E7151371D}" type="presParOf" srcId="{7A67240D-E1C2-A646-9546-3BB548C91AE6}" destId="{3B224D8A-4DFB-4D4F-BBB6-991F63D9A9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2878FC-D514-1D4B-96E5-354C5DF3DF7E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DFA3E7E6-C91E-084D-B538-8D608F4BE3FA}">
      <dgm:prSet custT="1"/>
      <dgm:spPr/>
      <dgm:t>
        <a:bodyPr/>
        <a:lstStyle/>
        <a:p>
          <a:pPr rtl="0"/>
          <a:r>
            <a:rPr lang="es-ES_tradnl" sz="2400" b="1" dirty="0" smtClean="0"/>
            <a:t>Código Orgánico de la Función Judicial (2009)</a:t>
          </a:r>
          <a:endParaRPr lang="es-ES_tradnl" sz="2400" b="1" dirty="0"/>
        </a:p>
      </dgm:t>
    </dgm:pt>
    <dgm:pt modelId="{02B9D8F3-1AE3-5249-8EC7-D343644117B0}" type="parTrans" cxnId="{6FC8AB78-02F7-5D43-BE8B-88652796D970}">
      <dgm:prSet/>
      <dgm:spPr/>
      <dgm:t>
        <a:bodyPr/>
        <a:lstStyle/>
        <a:p>
          <a:endParaRPr lang="es-ES"/>
        </a:p>
      </dgm:t>
    </dgm:pt>
    <dgm:pt modelId="{CD489D9E-2C08-244D-8BC7-084BD545DEA5}" type="sibTrans" cxnId="{6FC8AB78-02F7-5D43-BE8B-88652796D970}">
      <dgm:prSet/>
      <dgm:spPr/>
      <dgm:t>
        <a:bodyPr/>
        <a:lstStyle/>
        <a:p>
          <a:endParaRPr lang="es-ES"/>
        </a:p>
      </dgm:t>
    </dgm:pt>
    <dgm:pt modelId="{8A275D0D-39F7-4746-995E-F9C854AF40AC}">
      <dgm:prSet/>
      <dgm:spPr/>
      <dgm:t>
        <a:bodyPr/>
        <a:lstStyle/>
        <a:p>
          <a:pPr rtl="0"/>
          <a:r>
            <a:rPr lang="es-ES_tradnl" smtClean="0"/>
            <a:t>Crea Juzgados de violencia contra la Mujer y la Familia (art. </a:t>
          </a:r>
          <a:r>
            <a:rPr lang="es-ES_tradnl" dirty="0" smtClean="0"/>
            <a:t>232) </a:t>
          </a:r>
          <a:endParaRPr lang="es-ES_tradnl" dirty="0"/>
        </a:p>
      </dgm:t>
    </dgm:pt>
    <dgm:pt modelId="{326C034B-4223-C248-B03B-52F1B5ED11A0}" type="parTrans" cxnId="{C6BA20DA-A8D7-874A-A170-B2BAD069FA82}">
      <dgm:prSet/>
      <dgm:spPr/>
      <dgm:t>
        <a:bodyPr/>
        <a:lstStyle/>
        <a:p>
          <a:endParaRPr lang="es-ES"/>
        </a:p>
      </dgm:t>
    </dgm:pt>
    <dgm:pt modelId="{B5653F74-7BF2-0048-994B-C5F9ADA06ADB}" type="sibTrans" cxnId="{C6BA20DA-A8D7-874A-A170-B2BAD069FA82}">
      <dgm:prSet/>
      <dgm:spPr/>
      <dgm:t>
        <a:bodyPr/>
        <a:lstStyle/>
        <a:p>
          <a:endParaRPr lang="es-ES"/>
        </a:p>
      </dgm:t>
    </dgm:pt>
    <dgm:pt modelId="{EA7A3939-5C31-1247-A4D7-9D12B11984D3}">
      <dgm:prSet custT="1"/>
      <dgm:spPr/>
      <dgm:t>
        <a:bodyPr/>
        <a:lstStyle/>
        <a:p>
          <a:pPr rtl="0"/>
          <a:r>
            <a:rPr lang="es-ES_tradnl" sz="2400" b="1" dirty="0" smtClean="0"/>
            <a:t>Ley Orgánica Intercultural Bilingüe (2011)</a:t>
          </a:r>
          <a:endParaRPr lang="es-ES_tradnl" sz="2400" b="1" dirty="0"/>
        </a:p>
      </dgm:t>
    </dgm:pt>
    <dgm:pt modelId="{3E204212-8724-744F-8EF9-614A7DCD4891}" type="parTrans" cxnId="{5713FABF-3293-BD4D-92E8-AC01A9AA7930}">
      <dgm:prSet/>
      <dgm:spPr/>
      <dgm:t>
        <a:bodyPr/>
        <a:lstStyle/>
        <a:p>
          <a:endParaRPr lang="es-ES"/>
        </a:p>
      </dgm:t>
    </dgm:pt>
    <dgm:pt modelId="{0645E324-9B88-B348-8EC2-CCCE823CBF76}" type="sibTrans" cxnId="{5713FABF-3293-BD4D-92E8-AC01A9AA7930}">
      <dgm:prSet/>
      <dgm:spPr/>
      <dgm:t>
        <a:bodyPr/>
        <a:lstStyle/>
        <a:p>
          <a:endParaRPr lang="es-ES"/>
        </a:p>
      </dgm:t>
    </dgm:pt>
    <dgm:pt modelId="{9788CCE3-5FD1-A049-A4C1-03047B310EF9}">
      <dgm:prSet/>
      <dgm:spPr/>
      <dgm:t>
        <a:bodyPr/>
        <a:lstStyle/>
        <a:p>
          <a:pPr rtl="0"/>
          <a:r>
            <a:rPr lang="es-ES_tradnl" smtClean="0"/>
            <a:t>Garantiza derecho a integridad física, psicológica y sexual, y espacios libres de violencia de género (art. 2, 3, 6, 11, 18) y procedimientos a seguir para buscar sanción penal y administrativa.</a:t>
          </a:r>
          <a:endParaRPr lang="es-ES_tradnl"/>
        </a:p>
      </dgm:t>
    </dgm:pt>
    <dgm:pt modelId="{11B9860C-6B7A-5340-839E-182EC81744DB}" type="parTrans" cxnId="{7B7E2998-9052-D746-B8F3-DD0FC19E9038}">
      <dgm:prSet/>
      <dgm:spPr/>
      <dgm:t>
        <a:bodyPr/>
        <a:lstStyle/>
        <a:p>
          <a:endParaRPr lang="es-ES"/>
        </a:p>
      </dgm:t>
    </dgm:pt>
    <dgm:pt modelId="{5EFDA990-318C-0648-8838-4D97CB9262C8}" type="sibTrans" cxnId="{7B7E2998-9052-D746-B8F3-DD0FC19E9038}">
      <dgm:prSet/>
      <dgm:spPr/>
      <dgm:t>
        <a:bodyPr/>
        <a:lstStyle/>
        <a:p>
          <a:endParaRPr lang="es-ES"/>
        </a:p>
      </dgm:t>
    </dgm:pt>
    <dgm:pt modelId="{459A3FEE-BDAC-A346-BEBE-E4C4D6E891E7}">
      <dgm:prSet custT="1"/>
      <dgm:spPr/>
      <dgm:t>
        <a:bodyPr/>
        <a:lstStyle/>
        <a:p>
          <a:pPr rtl="0"/>
          <a:r>
            <a:rPr lang="es-ES_tradnl" sz="2400" b="1" smtClean="0"/>
            <a:t>Código Orgánico Integral Penal (2014)</a:t>
          </a:r>
          <a:endParaRPr lang="es-ES_tradnl" sz="2400" b="1"/>
        </a:p>
      </dgm:t>
    </dgm:pt>
    <dgm:pt modelId="{345E9D13-F3AD-4D46-BB81-5E18B99EBE8F}" type="parTrans" cxnId="{F47B0624-6F2E-DE42-B8D0-8C91027E40CD}">
      <dgm:prSet/>
      <dgm:spPr/>
      <dgm:t>
        <a:bodyPr/>
        <a:lstStyle/>
        <a:p>
          <a:endParaRPr lang="es-ES"/>
        </a:p>
      </dgm:t>
    </dgm:pt>
    <dgm:pt modelId="{04887BFF-30C5-4A40-BC2F-A7923E61541C}" type="sibTrans" cxnId="{F47B0624-6F2E-DE42-B8D0-8C91027E40CD}">
      <dgm:prSet/>
      <dgm:spPr/>
      <dgm:t>
        <a:bodyPr/>
        <a:lstStyle/>
        <a:p>
          <a:endParaRPr lang="es-ES"/>
        </a:p>
      </dgm:t>
    </dgm:pt>
    <dgm:pt modelId="{AACB0927-ED1C-3A40-8995-71CC1AA5554F}">
      <dgm:prSet/>
      <dgm:spPr/>
      <dgm:t>
        <a:bodyPr/>
        <a:lstStyle/>
        <a:p>
          <a:pPr rtl="0"/>
          <a:r>
            <a:rPr lang="es-ES_tradnl" smtClean="0"/>
            <a:t>Incorpora violencia intrafamiliar como delito</a:t>
          </a:r>
          <a:endParaRPr lang="es-ES_tradnl"/>
        </a:p>
      </dgm:t>
    </dgm:pt>
    <dgm:pt modelId="{EBF6D064-2CD1-E741-AEE5-1121DC5431E8}" type="parTrans" cxnId="{F3963B71-ED61-2B43-8C93-D7E088230C1D}">
      <dgm:prSet/>
      <dgm:spPr/>
      <dgm:t>
        <a:bodyPr/>
        <a:lstStyle/>
        <a:p>
          <a:endParaRPr lang="es-ES"/>
        </a:p>
      </dgm:t>
    </dgm:pt>
    <dgm:pt modelId="{96DD3F02-9F55-9648-9A78-EDEAF13A2DFA}" type="sibTrans" cxnId="{F3963B71-ED61-2B43-8C93-D7E088230C1D}">
      <dgm:prSet/>
      <dgm:spPr/>
      <dgm:t>
        <a:bodyPr/>
        <a:lstStyle/>
        <a:p>
          <a:endParaRPr lang="es-ES"/>
        </a:p>
      </dgm:t>
    </dgm:pt>
    <dgm:pt modelId="{9D8D5CDE-1EFA-2E4D-B321-F01F8EBD1DAE}">
      <dgm:prSet/>
      <dgm:spPr/>
      <dgm:t>
        <a:bodyPr/>
        <a:lstStyle/>
        <a:p>
          <a:pPr rtl="0"/>
          <a:r>
            <a:rPr lang="es-ES_tradnl" smtClean="0"/>
            <a:t>Nuevos tipos penales como el femicidio</a:t>
          </a:r>
          <a:endParaRPr lang="es-ES_tradnl"/>
        </a:p>
      </dgm:t>
    </dgm:pt>
    <dgm:pt modelId="{8BE25C1F-0692-4147-9F1F-09AC4BBBF3DB}" type="parTrans" cxnId="{4BD33F7D-BCDB-A744-ACD3-2F96C814DCE0}">
      <dgm:prSet/>
      <dgm:spPr/>
      <dgm:t>
        <a:bodyPr/>
        <a:lstStyle/>
        <a:p>
          <a:endParaRPr lang="es-ES"/>
        </a:p>
      </dgm:t>
    </dgm:pt>
    <dgm:pt modelId="{D6721836-EC0D-6E48-B084-03036999536D}" type="sibTrans" cxnId="{4BD33F7D-BCDB-A744-ACD3-2F96C814DCE0}">
      <dgm:prSet/>
      <dgm:spPr/>
      <dgm:t>
        <a:bodyPr/>
        <a:lstStyle/>
        <a:p>
          <a:endParaRPr lang="es-ES"/>
        </a:p>
      </dgm:t>
    </dgm:pt>
    <dgm:pt modelId="{58809680-0B4D-6340-AE21-149739E33FDE}" type="pres">
      <dgm:prSet presAssocID="{722878FC-D514-1D4B-96E5-354C5DF3DF7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38A86CC-DE15-D84C-A2EF-38598B84EFFC}" type="pres">
      <dgm:prSet presAssocID="{DFA3E7E6-C91E-084D-B538-8D608F4BE3FA}" presName="linNode" presStyleCnt="0"/>
      <dgm:spPr/>
    </dgm:pt>
    <dgm:pt modelId="{2EA15868-383E-BF47-9C8D-B81621801B63}" type="pres">
      <dgm:prSet presAssocID="{DFA3E7E6-C91E-084D-B538-8D608F4BE3F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4DA610-98EB-3846-9D3B-679FE626830B}" type="pres">
      <dgm:prSet presAssocID="{DFA3E7E6-C91E-084D-B538-8D608F4BE3F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AFFB14-5E5E-F84F-9697-69507484C614}" type="pres">
      <dgm:prSet presAssocID="{CD489D9E-2C08-244D-8BC7-084BD545DEA5}" presName="sp" presStyleCnt="0"/>
      <dgm:spPr/>
    </dgm:pt>
    <dgm:pt modelId="{8C0F38A2-CE28-B240-859F-159D32126996}" type="pres">
      <dgm:prSet presAssocID="{EA7A3939-5C31-1247-A4D7-9D12B11984D3}" presName="linNode" presStyleCnt="0"/>
      <dgm:spPr/>
    </dgm:pt>
    <dgm:pt modelId="{8C2DFA7C-22D7-424A-92EA-253802552499}" type="pres">
      <dgm:prSet presAssocID="{EA7A3939-5C31-1247-A4D7-9D12B11984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88143F-0340-204D-9DBD-5D0A9A9BDCA1}" type="pres">
      <dgm:prSet presAssocID="{EA7A3939-5C31-1247-A4D7-9D12B11984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F0B053-11F0-EA42-8210-9ED7C3183E1E}" type="pres">
      <dgm:prSet presAssocID="{0645E324-9B88-B348-8EC2-CCCE823CBF76}" presName="sp" presStyleCnt="0"/>
      <dgm:spPr/>
    </dgm:pt>
    <dgm:pt modelId="{4E250A67-8C8D-D249-929E-087EA964E8C3}" type="pres">
      <dgm:prSet presAssocID="{459A3FEE-BDAC-A346-BEBE-E4C4D6E891E7}" presName="linNode" presStyleCnt="0"/>
      <dgm:spPr/>
    </dgm:pt>
    <dgm:pt modelId="{09983E19-0F6C-1B46-B160-62C29DB3A669}" type="pres">
      <dgm:prSet presAssocID="{459A3FEE-BDAC-A346-BEBE-E4C4D6E891E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37AE9C-E689-4D4B-9E06-B656025AF547}" type="pres">
      <dgm:prSet presAssocID="{459A3FEE-BDAC-A346-BEBE-E4C4D6E891E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FC8AB78-02F7-5D43-BE8B-88652796D970}" srcId="{722878FC-D514-1D4B-96E5-354C5DF3DF7E}" destId="{DFA3E7E6-C91E-084D-B538-8D608F4BE3FA}" srcOrd="0" destOrd="0" parTransId="{02B9D8F3-1AE3-5249-8EC7-D343644117B0}" sibTransId="{CD489D9E-2C08-244D-8BC7-084BD545DEA5}"/>
    <dgm:cxn modelId="{CF5810BE-2992-6944-87C0-D302C294394B}" type="presOf" srcId="{8A275D0D-39F7-4746-995E-F9C854AF40AC}" destId="{B44DA610-98EB-3846-9D3B-679FE626830B}" srcOrd="0" destOrd="0" presId="urn:microsoft.com/office/officeart/2005/8/layout/vList5"/>
    <dgm:cxn modelId="{E54300F7-E563-C44F-A300-0D7C4C4189CF}" type="presOf" srcId="{459A3FEE-BDAC-A346-BEBE-E4C4D6E891E7}" destId="{09983E19-0F6C-1B46-B160-62C29DB3A669}" srcOrd="0" destOrd="0" presId="urn:microsoft.com/office/officeart/2005/8/layout/vList5"/>
    <dgm:cxn modelId="{FC0D7A7B-3193-6C4E-9164-823506C084FB}" type="presOf" srcId="{9D8D5CDE-1EFA-2E4D-B321-F01F8EBD1DAE}" destId="{6737AE9C-E689-4D4B-9E06-B656025AF547}" srcOrd="0" destOrd="1" presId="urn:microsoft.com/office/officeart/2005/8/layout/vList5"/>
    <dgm:cxn modelId="{F560AFDF-F9D1-5749-B7A3-FC93817B595E}" type="presOf" srcId="{EA7A3939-5C31-1247-A4D7-9D12B11984D3}" destId="{8C2DFA7C-22D7-424A-92EA-253802552499}" srcOrd="0" destOrd="0" presId="urn:microsoft.com/office/officeart/2005/8/layout/vList5"/>
    <dgm:cxn modelId="{D37CEDB2-650B-6149-8D0C-E760EF3DF351}" type="presOf" srcId="{722878FC-D514-1D4B-96E5-354C5DF3DF7E}" destId="{58809680-0B4D-6340-AE21-149739E33FDE}" srcOrd="0" destOrd="0" presId="urn:microsoft.com/office/officeart/2005/8/layout/vList5"/>
    <dgm:cxn modelId="{F47B0624-6F2E-DE42-B8D0-8C91027E40CD}" srcId="{722878FC-D514-1D4B-96E5-354C5DF3DF7E}" destId="{459A3FEE-BDAC-A346-BEBE-E4C4D6E891E7}" srcOrd="2" destOrd="0" parTransId="{345E9D13-F3AD-4D46-BB81-5E18B99EBE8F}" sibTransId="{04887BFF-30C5-4A40-BC2F-A7923E61541C}"/>
    <dgm:cxn modelId="{C6BA20DA-A8D7-874A-A170-B2BAD069FA82}" srcId="{DFA3E7E6-C91E-084D-B538-8D608F4BE3FA}" destId="{8A275D0D-39F7-4746-995E-F9C854AF40AC}" srcOrd="0" destOrd="0" parTransId="{326C034B-4223-C248-B03B-52F1B5ED11A0}" sibTransId="{B5653F74-7BF2-0048-994B-C5F9ADA06ADB}"/>
    <dgm:cxn modelId="{4BD33F7D-BCDB-A744-ACD3-2F96C814DCE0}" srcId="{459A3FEE-BDAC-A346-BEBE-E4C4D6E891E7}" destId="{9D8D5CDE-1EFA-2E4D-B321-F01F8EBD1DAE}" srcOrd="1" destOrd="0" parTransId="{8BE25C1F-0692-4147-9F1F-09AC4BBBF3DB}" sibTransId="{D6721836-EC0D-6E48-B084-03036999536D}"/>
    <dgm:cxn modelId="{5713FABF-3293-BD4D-92E8-AC01A9AA7930}" srcId="{722878FC-D514-1D4B-96E5-354C5DF3DF7E}" destId="{EA7A3939-5C31-1247-A4D7-9D12B11984D3}" srcOrd="1" destOrd="0" parTransId="{3E204212-8724-744F-8EF9-614A7DCD4891}" sibTransId="{0645E324-9B88-B348-8EC2-CCCE823CBF76}"/>
    <dgm:cxn modelId="{6506A629-CB7D-4F4A-9A70-85428CB043DD}" type="presOf" srcId="{DFA3E7E6-C91E-084D-B538-8D608F4BE3FA}" destId="{2EA15868-383E-BF47-9C8D-B81621801B63}" srcOrd="0" destOrd="0" presId="urn:microsoft.com/office/officeart/2005/8/layout/vList5"/>
    <dgm:cxn modelId="{7B7E2998-9052-D746-B8F3-DD0FC19E9038}" srcId="{EA7A3939-5C31-1247-A4D7-9D12B11984D3}" destId="{9788CCE3-5FD1-A049-A4C1-03047B310EF9}" srcOrd="0" destOrd="0" parTransId="{11B9860C-6B7A-5340-839E-182EC81744DB}" sibTransId="{5EFDA990-318C-0648-8838-4D97CB9262C8}"/>
    <dgm:cxn modelId="{3D4D1130-B55D-3A4D-ABE9-41C4CE9F7C7A}" type="presOf" srcId="{9788CCE3-5FD1-A049-A4C1-03047B310EF9}" destId="{5E88143F-0340-204D-9DBD-5D0A9A9BDCA1}" srcOrd="0" destOrd="0" presId="urn:microsoft.com/office/officeart/2005/8/layout/vList5"/>
    <dgm:cxn modelId="{93B3D623-EA6E-AC4B-8C8D-0D764500E56D}" type="presOf" srcId="{AACB0927-ED1C-3A40-8995-71CC1AA5554F}" destId="{6737AE9C-E689-4D4B-9E06-B656025AF547}" srcOrd="0" destOrd="0" presId="urn:microsoft.com/office/officeart/2005/8/layout/vList5"/>
    <dgm:cxn modelId="{F3963B71-ED61-2B43-8C93-D7E088230C1D}" srcId="{459A3FEE-BDAC-A346-BEBE-E4C4D6E891E7}" destId="{AACB0927-ED1C-3A40-8995-71CC1AA5554F}" srcOrd="0" destOrd="0" parTransId="{EBF6D064-2CD1-E741-AEE5-1121DC5431E8}" sibTransId="{96DD3F02-9F55-9648-9A78-EDEAF13A2DFA}"/>
    <dgm:cxn modelId="{E635D831-2243-9F48-BD3C-67FADF6EB69F}" type="presParOf" srcId="{58809680-0B4D-6340-AE21-149739E33FDE}" destId="{438A86CC-DE15-D84C-A2EF-38598B84EFFC}" srcOrd="0" destOrd="0" presId="urn:microsoft.com/office/officeart/2005/8/layout/vList5"/>
    <dgm:cxn modelId="{19ABE649-F847-D24E-8429-BA711FFFE14F}" type="presParOf" srcId="{438A86CC-DE15-D84C-A2EF-38598B84EFFC}" destId="{2EA15868-383E-BF47-9C8D-B81621801B63}" srcOrd="0" destOrd="0" presId="urn:microsoft.com/office/officeart/2005/8/layout/vList5"/>
    <dgm:cxn modelId="{A3695516-D2D3-BE4A-B8FC-390FD5DA0C7E}" type="presParOf" srcId="{438A86CC-DE15-D84C-A2EF-38598B84EFFC}" destId="{B44DA610-98EB-3846-9D3B-679FE626830B}" srcOrd="1" destOrd="0" presId="urn:microsoft.com/office/officeart/2005/8/layout/vList5"/>
    <dgm:cxn modelId="{43453FF1-E97A-5A49-A7F9-39AB32654BD7}" type="presParOf" srcId="{58809680-0B4D-6340-AE21-149739E33FDE}" destId="{CDAFFB14-5E5E-F84F-9697-69507484C614}" srcOrd="1" destOrd="0" presId="urn:microsoft.com/office/officeart/2005/8/layout/vList5"/>
    <dgm:cxn modelId="{1C4E8121-6E6D-644C-9664-BE1BBBE95B9B}" type="presParOf" srcId="{58809680-0B4D-6340-AE21-149739E33FDE}" destId="{8C0F38A2-CE28-B240-859F-159D32126996}" srcOrd="2" destOrd="0" presId="urn:microsoft.com/office/officeart/2005/8/layout/vList5"/>
    <dgm:cxn modelId="{F22DF418-AAC7-4D48-BAFF-7F73512ACF11}" type="presParOf" srcId="{8C0F38A2-CE28-B240-859F-159D32126996}" destId="{8C2DFA7C-22D7-424A-92EA-253802552499}" srcOrd="0" destOrd="0" presId="urn:microsoft.com/office/officeart/2005/8/layout/vList5"/>
    <dgm:cxn modelId="{179E54C0-5CFE-9740-ABBE-E90C45486234}" type="presParOf" srcId="{8C0F38A2-CE28-B240-859F-159D32126996}" destId="{5E88143F-0340-204D-9DBD-5D0A9A9BDCA1}" srcOrd="1" destOrd="0" presId="urn:microsoft.com/office/officeart/2005/8/layout/vList5"/>
    <dgm:cxn modelId="{B1B9610C-5B3A-1C45-8142-6B46C415345F}" type="presParOf" srcId="{58809680-0B4D-6340-AE21-149739E33FDE}" destId="{31F0B053-11F0-EA42-8210-9ED7C3183E1E}" srcOrd="3" destOrd="0" presId="urn:microsoft.com/office/officeart/2005/8/layout/vList5"/>
    <dgm:cxn modelId="{405445E3-0E90-AD40-BF91-5DA76767D8BF}" type="presParOf" srcId="{58809680-0B4D-6340-AE21-149739E33FDE}" destId="{4E250A67-8C8D-D249-929E-087EA964E8C3}" srcOrd="4" destOrd="0" presId="urn:microsoft.com/office/officeart/2005/8/layout/vList5"/>
    <dgm:cxn modelId="{F2E35C04-2831-2740-AD73-2C7D83FCFE86}" type="presParOf" srcId="{4E250A67-8C8D-D249-929E-087EA964E8C3}" destId="{09983E19-0F6C-1B46-B160-62C29DB3A669}" srcOrd="0" destOrd="0" presId="urn:microsoft.com/office/officeart/2005/8/layout/vList5"/>
    <dgm:cxn modelId="{10438A23-873F-244B-BD27-21F16E653E17}" type="presParOf" srcId="{4E250A67-8C8D-D249-929E-087EA964E8C3}" destId="{6737AE9C-E689-4D4B-9E06-B656025AF5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F237FB-72E0-3847-B2C5-13F028839AFD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1463A885-7863-3743-B3FB-855D483B1D88}">
      <dgm:prSet phldrT="[Texto]" custT="1"/>
      <dgm:spPr/>
      <dgm:t>
        <a:bodyPr/>
        <a:lstStyle/>
        <a:p>
          <a:r>
            <a:rPr lang="es-ES" sz="2200" b="1" dirty="0" smtClean="0">
              <a:solidFill>
                <a:schemeClr val="tx1"/>
              </a:solidFill>
            </a:rPr>
            <a:t>Plan Nacional </a:t>
          </a:r>
          <a:r>
            <a:rPr lang="es-ES" sz="2000" b="0" dirty="0" smtClean="0">
              <a:solidFill>
                <a:schemeClr val="tx1"/>
              </a:solidFill>
            </a:rPr>
            <a:t>(Plan de Acción 2015-2017) </a:t>
          </a:r>
          <a:endParaRPr lang="es-ES" sz="2000" b="0" dirty="0">
            <a:solidFill>
              <a:schemeClr val="tx1"/>
            </a:solidFill>
          </a:endParaRPr>
        </a:p>
      </dgm:t>
    </dgm:pt>
    <dgm:pt modelId="{91CA1390-ADC3-774F-8C8F-80D2D5BECD2C}" type="parTrans" cxnId="{3B3EB215-43C2-194B-A5BC-EE73FB3B3BE0}">
      <dgm:prSet/>
      <dgm:spPr/>
      <dgm:t>
        <a:bodyPr/>
        <a:lstStyle/>
        <a:p>
          <a:endParaRPr lang="es-ES"/>
        </a:p>
      </dgm:t>
    </dgm:pt>
    <dgm:pt modelId="{324CA1F4-5DCD-D146-A215-37BB3F901D85}" type="sibTrans" cxnId="{3B3EB215-43C2-194B-A5BC-EE73FB3B3BE0}">
      <dgm:prSet/>
      <dgm:spPr/>
      <dgm:t>
        <a:bodyPr/>
        <a:lstStyle/>
        <a:p>
          <a:endParaRPr lang="es-ES"/>
        </a:p>
      </dgm:t>
    </dgm:pt>
    <dgm:pt modelId="{E1CF9DF3-A31C-344D-9199-6DC2170EDC37}">
      <dgm:prSet phldrT="[Texto]" custT="1"/>
      <dgm:spPr/>
      <dgm:t>
        <a:bodyPr/>
        <a:lstStyle/>
        <a:p>
          <a:r>
            <a:rPr lang="es-ES" sz="1800" b="1" dirty="0" smtClean="0">
              <a:solidFill>
                <a:srgbClr val="000000"/>
              </a:solidFill>
            </a:rPr>
            <a:t>Fortalecimiento de espacio coordinación </a:t>
          </a:r>
          <a:r>
            <a:rPr lang="es-ES" sz="1400" b="1" dirty="0" smtClean="0">
              <a:solidFill>
                <a:srgbClr val="000000"/>
              </a:solidFill>
            </a:rPr>
            <a:t>(Nacional y territorial)</a:t>
          </a:r>
          <a:endParaRPr lang="es-ES" sz="1400" b="1" dirty="0">
            <a:solidFill>
              <a:srgbClr val="000000"/>
            </a:solidFill>
          </a:endParaRPr>
        </a:p>
      </dgm:t>
    </dgm:pt>
    <dgm:pt modelId="{882965DD-FACA-644D-9E1E-467D0E1E91DC}" type="parTrans" cxnId="{5D715539-1380-F346-B6B7-BD3BBDB15D34}">
      <dgm:prSet/>
      <dgm:spPr/>
      <dgm:t>
        <a:bodyPr/>
        <a:lstStyle/>
        <a:p>
          <a:endParaRPr lang="es-ES"/>
        </a:p>
      </dgm:t>
    </dgm:pt>
    <dgm:pt modelId="{84F1D8ED-C7D0-1841-B13B-2ECF11578F46}" type="sibTrans" cxnId="{5D715539-1380-F346-B6B7-BD3BBDB15D34}">
      <dgm:prSet/>
      <dgm:spPr/>
      <dgm:t>
        <a:bodyPr/>
        <a:lstStyle/>
        <a:p>
          <a:endParaRPr lang="es-ES"/>
        </a:p>
      </dgm:t>
    </dgm:pt>
    <dgm:pt modelId="{AADCC63C-6BB7-1949-A488-1F2E4504B440}">
      <dgm:prSet phldrT="[Texto]" custT="1"/>
      <dgm:spPr/>
      <dgm:t>
        <a:bodyPr/>
        <a:lstStyle/>
        <a:p>
          <a:r>
            <a:rPr lang="es-ES" sz="1900" b="1" dirty="0" smtClean="0">
              <a:solidFill>
                <a:srgbClr val="000000"/>
              </a:solidFill>
            </a:rPr>
            <a:t>Firma de Pacto Nacional contra violencia género </a:t>
          </a:r>
          <a:r>
            <a:rPr lang="es-ES" sz="1600" b="1" dirty="0" smtClean="0">
              <a:solidFill>
                <a:srgbClr val="000000"/>
              </a:solidFill>
            </a:rPr>
            <a:t>(25 Nov) </a:t>
          </a:r>
          <a:endParaRPr lang="es-ES" sz="1600" b="1" dirty="0">
            <a:solidFill>
              <a:srgbClr val="000000"/>
            </a:solidFill>
          </a:endParaRPr>
        </a:p>
      </dgm:t>
    </dgm:pt>
    <dgm:pt modelId="{05207344-6FDB-FB48-A3DC-0489F12C12AE}" type="parTrans" cxnId="{8D7D70C1-E6BD-3E4D-AB6D-1461129C6F55}">
      <dgm:prSet/>
      <dgm:spPr/>
      <dgm:t>
        <a:bodyPr/>
        <a:lstStyle/>
        <a:p>
          <a:endParaRPr lang="es-ES"/>
        </a:p>
      </dgm:t>
    </dgm:pt>
    <dgm:pt modelId="{E2C24EE8-3B48-4B43-97A6-9D53E7A5F4B1}" type="sibTrans" cxnId="{8D7D70C1-E6BD-3E4D-AB6D-1461129C6F55}">
      <dgm:prSet/>
      <dgm:spPr/>
      <dgm:t>
        <a:bodyPr/>
        <a:lstStyle/>
        <a:p>
          <a:endParaRPr lang="es-ES"/>
        </a:p>
      </dgm:t>
    </dgm:pt>
    <dgm:pt modelId="{5E8FE03E-EBFB-E142-B150-4E3E2A2443C7}" type="pres">
      <dgm:prSet presAssocID="{90F237FB-72E0-3847-B2C5-13F028839AFD}" presName="CompostProcess" presStyleCnt="0">
        <dgm:presLayoutVars>
          <dgm:dir/>
          <dgm:resizeHandles val="exact"/>
        </dgm:presLayoutVars>
      </dgm:prSet>
      <dgm:spPr/>
    </dgm:pt>
    <dgm:pt modelId="{2D8B7FB8-A55B-0E47-A06C-F41E57F908EF}" type="pres">
      <dgm:prSet presAssocID="{90F237FB-72E0-3847-B2C5-13F028839AFD}" presName="arrow" presStyleLbl="bgShp" presStyleIdx="0" presStyleCnt="1" custLinFactNeighborX="15231" custLinFactNeighborY="591"/>
      <dgm:spPr/>
    </dgm:pt>
    <dgm:pt modelId="{0F29F322-34CE-CF4D-BD81-B4710C5E260A}" type="pres">
      <dgm:prSet presAssocID="{90F237FB-72E0-3847-B2C5-13F028839AFD}" presName="linearProcess" presStyleCnt="0"/>
      <dgm:spPr/>
    </dgm:pt>
    <dgm:pt modelId="{7C7B4F06-55BC-CD43-BCDF-54149F4B5AFE}" type="pres">
      <dgm:prSet presAssocID="{1463A885-7863-3743-B3FB-855D483B1D88}" presName="textNode" presStyleLbl="node1" presStyleIdx="0" presStyleCnt="3" custLinFactX="-8437" custLinFactNeighborX="-100000" custLinFactNeighborY="14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CB1DC9-102B-9A4D-A0A5-9739588D6BE5}" type="pres">
      <dgm:prSet presAssocID="{324CA1F4-5DCD-D146-A215-37BB3F901D85}" presName="sibTrans" presStyleCnt="0"/>
      <dgm:spPr/>
    </dgm:pt>
    <dgm:pt modelId="{D5DD50BF-9E03-AA49-9E07-B89ACBC46360}" type="pres">
      <dgm:prSet presAssocID="{E1CF9DF3-A31C-344D-9199-6DC2170EDC3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E641A2-4CF5-9F46-B8A3-98D727DF30B6}" type="pres">
      <dgm:prSet presAssocID="{84F1D8ED-C7D0-1841-B13B-2ECF11578F46}" presName="sibTrans" presStyleCnt="0"/>
      <dgm:spPr/>
    </dgm:pt>
    <dgm:pt modelId="{E204E366-20B2-0D49-B640-6926608A904D}" type="pres">
      <dgm:prSet presAssocID="{AADCC63C-6BB7-1949-A488-1F2E4504B44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B3EB215-43C2-194B-A5BC-EE73FB3B3BE0}" srcId="{90F237FB-72E0-3847-B2C5-13F028839AFD}" destId="{1463A885-7863-3743-B3FB-855D483B1D88}" srcOrd="0" destOrd="0" parTransId="{91CA1390-ADC3-774F-8C8F-80D2D5BECD2C}" sibTransId="{324CA1F4-5DCD-D146-A215-37BB3F901D85}"/>
    <dgm:cxn modelId="{B3FD3E64-5AD2-754C-8AB5-380433E16307}" type="presOf" srcId="{E1CF9DF3-A31C-344D-9199-6DC2170EDC37}" destId="{D5DD50BF-9E03-AA49-9E07-B89ACBC46360}" srcOrd="0" destOrd="0" presId="urn:microsoft.com/office/officeart/2005/8/layout/hProcess9"/>
    <dgm:cxn modelId="{E57F9772-FF5D-7F45-9C54-908D5D14AD5C}" type="presOf" srcId="{90F237FB-72E0-3847-B2C5-13F028839AFD}" destId="{5E8FE03E-EBFB-E142-B150-4E3E2A2443C7}" srcOrd="0" destOrd="0" presId="urn:microsoft.com/office/officeart/2005/8/layout/hProcess9"/>
    <dgm:cxn modelId="{8D7D70C1-E6BD-3E4D-AB6D-1461129C6F55}" srcId="{90F237FB-72E0-3847-B2C5-13F028839AFD}" destId="{AADCC63C-6BB7-1949-A488-1F2E4504B440}" srcOrd="2" destOrd="0" parTransId="{05207344-6FDB-FB48-A3DC-0489F12C12AE}" sibTransId="{E2C24EE8-3B48-4B43-97A6-9D53E7A5F4B1}"/>
    <dgm:cxn modelId="{1C0670EE-E7E4-6A40-90AE-B01DCB6D36A3}" type="presOf" srcId="{AADCC63C-6BB7-1949-A488-1F2E4504B440}" destId="{E204E366-20B2-0D49-B640-6926608A904D}" srcOrd="0" destOrd="0" presId="urn:microsoft.com/office/officeart/2005/8/layout/hProcess9"/>
    <dgm:cxn modelId="{5B3FDC0C-A142-B847-94FB-0A50CAB073C8}" type="presOf" srcId="{1463A885-7863-3743-B3FB-855D483B1D88}" destId="{7C7B4F06-55BC-CD43-BCDF-54149F4B5AFE}" srcOrd="0" destOrd="0" presId="urn:microsoft.com/office/officeart/2005/8/layout/hProcess9"/>
    <dgm:cxn modelId="{5D715539-1380-F346-B6B7-BD3BBDB15D34}" srcId="{90F237FB-72E0-3847-B2C5-13F028839AFD}" destId="{E1CF9DF3-A31C-344D-9199-6DC2170EDC37}" srcOrd="1" destOrd="0" parTransId="{882965DD-FACA-644D-9E1E-467D0E1E91DC}" sibTransId="{84F1D8ED-C7D0-1841-B13B-2ECF11578F46}"/>
    <dgm:cxn modelId="{5B1AFCDA-78D6-D94B-A809-A1E7B86BD1D3}" type="presParOf" srcId="{5E8FE03E-EBFB-E142-B150-4E3E2A2443C7}" destId="{2D8B7FB8-A55B-0E47-A06C-F41E57F908EF}" srcOrd="0" destOrd="0" presId="urn:microsoft.com/office/officeart/2005/8/layout/hProcess9"/>
    <dgm:cxn modelId="{77D4E24A-F546-C541-BC4A-B3581CBC7010}" type="presParOf" srcId="{5E8FE03E-EBFB-E142-B150-4E3E2A2443C7}" destId="{0F29F322-34CE-CF4D-BD81-B4710C5E260A}" srcOrd="1" destOrd="0" presId="urn:microsoft.com/office/officeart/2005/8/layout/hProcess9"/>
    <dgm:cxn modelId="{7AD2CCB0-1CDB-6D46-8BC3-F433BCF4E3D1}" type="presParOf" srcId="{0F29F322-34CE-CF4D-BD81-B4710C5E260A}" destId="{7C7B4F06-55BC-CD43-BCDF-54149F4B5AFE}" srcOrd="0" destOrd="0" presId="urn:microsoft.com/office/officeart/2005/8/layout/hProcess9"/>
    <dgm:cxn modelId="{E9F86809-49D8-AD40-AECF-8109983309F4}" type="presParOf" srcId="{0F29F322-34CE-CF4D-BD81-B4710C5E260A}" destId="{90CB1DC9-102B-9A4D-A0A5-9739588D6BE5}" srcOrd="1" destOrd="0" presId="urn:microsoft.com/office/officeart/2005/8/layout/hProcess9"/>
    <dgm:cxn modelId="{15E12999-31E6-CE4A-9B33-7630BBF5F2E4}" type="presParOf" srcId="{0F29F322-34CE-CF4D-BD81-B4710C5E260A}" destId="{D5DD50BF-9E03-AA49-9E07-B89ACBC46360}" srcOrd="2" destOrd="0" presId="urn:microsoft.com/office/officeart/2005/8/layout/hProcess9"/>
    <dgm:cxn modelId="{E83698F9-9AD8-4B4B-A488-BF93C88F41CC}" type="presParOf" srcId="{0F29F322-34CE-CF4D-BD81-B4710C5E260A}" destId="{EAE641A2-4CF5-9F46-B8A3-98D727DF30B6}" srcOrd="3" destOrd="0" presId="urn:microsoft.com/office/officeart/2005/8/layout/hProcess9"/>
    <dgm:cxn modelId="{3C00A927-2B9E-074A-BA2A-327D9EF25D2D}" type="presParOf" srcId="{0F29F322-34CE-CF4D-BD81-B4710C5E260A}" destId="{E204E366-20B2-0D49-B640-6926608A904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E2738FF-0C96-1242-A691-1DFA445AB052}" type="doc">
      <dgm:prSet loTypeId="urn:microsoft.com/office/officeart/2005/8/layout/StepDown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AFE1DC5-B547-484E-A2CB-55EF9575BE41}">
      <dgm:prSet custT="1"/>
      <dgm:spPr/>
      <dgm:t>
        <a:bodyPr/>
        <a:lstStyle/>
        <a:p>
          <a:pPr rtl="0"/>
          <a:r>
            <a:rPr lang="es-ES_tradnl" sz="1800" b="1" dirty="0" smtClean="0"/>
            <a:t>Identificación</a:t>
          </a:r>
          <a:r>
            <a:rPr lang="es-ES_tradnl" sz="2000" b="1" dirty="0" smtClean="0"/>
            <a:t> NUDOS CRITICOS </a:t>
          </a:r>
          <a:r>
            <a:rPr lang="es-ES_tradnl" sz="1600" dirty="0" smtClean="0"/>
            <a:t>(continuar proceso CJ+ MCDS + PLAN)</a:t>
          </a:r>
          <a:endParaRPr lang="es-ES_tradnl" sz="1600" dirty="0"/>
        </a:p>
      </dgm:t>
    </dgm:pt>
    <dgm:pt modelId="{B5F4591D-AE7C-D744-BB7F-68D0E79FCAEA}" type="parTrans" cxnId="{A9CC774E-E500-4B40-8CF4-41284AB8C750}">
      <dgm:prSet/>
      <dgm:spPr/>
      <dgm:t>
        <a:bodyPr/>
        <a:lstStyle/>
        <a:p>
          <a:endParaRPr lang="es-ES"/>
        </a:p>
      </dgm:t>
    </dgm:pt>
    <dgm:pt modelId="{A4B4517E-A221-5D4F-BF1C-D8904CCC49EA}" type="sibTrans" cxnId="{A9CC774E-E500-4B40-8CF4-41284AB8C750}">
      <dgm:prSet/>
      <dgm:spPr/>
      <dgm:t>
        <a:bodyPr/>
        <a:lstStyle/>
        <a:p>
          <a:endParaRPr lang="es-ES"/>
        </a:p>
      </dgm:t>
    </dgm:pt>
    <dgm:pt modelId="{C9FA0661-CD26-EF46-96AD-0EB5ECC8193A}">
      <dgm:prSet custT="1"/>
      <dgm:spPr/>
      <dgm:t>
        <a:bodyPr/>
        <a:lstStyle/>
        <a:p>
          <a:pPr rtl="0"/>
          <a:r>
            <a:rPr lang="es-ES_tradnl" sz="2000" b="1" dirty="0" smtClean="0"/>
            <a:t>Competencias y Roles</a:t>
          </a:r>
          <a:r>
            <a:rPr lang="es-ES_tradnl" sz="1800" dirty="0" smtClean="0"/>
            <a:t> </a:t>
          </a:r>
        </a:p>
        <a:p>
          <a:pPr rtl="0"/>
          <a:r>
            <a:rPr lang="es-ES_tradnl" sz="1600" dirty="0" smtClean="0"/>
            <a:t>(equipo coordinación PLAN)</a:t>
          </a:r>
          <a:endParaRPr lang="es-ES_tradnl" sz="1600" dirty="0"/>
        </a:p>
      </dgm:t>
    </dgm:pt>
    <dgm:pt modelId="{B1F3D939-ED0C-A64A-AF5A-59C31A6B5ACA}" type="parTrans" cxnId="{C478272D-D485-4B42-9A6E-8739555DB090}">
      <dgm:prSet/>
      <dgm:spPr/>
      <dgm:t>
        <a:bodyPr/>
        <a:lstStyle/>
        <a:p>
          <a:endParaRPr lang="es-ES"/>
        </a:p>
      </dgm:t>
    </dgm:pt>
    <dgm:pt modelId="{AE6BCB6E-9C98-9C47-B2AB-744A1E4543A2}" type="sibTrans" cxnId="{C478272D-D485-4B42-9A6E-8739555DB090}">
      <dgm:prSet/>
      <dgm:spPr/>
      <dgm:t>
        <a:bodyPr/>
        <a:lstStyle/>
        <a:p>
          <a:endParaRPr lang="es-ES"/>
        </a:p>
      </dgm:t>
    </dgm:pt>
    <dgm:pt modelId="{16C63800-CEE3-4442-95FB-8C03CFCABA74}">
      <dgm:prSet custT="1"/>
      <dgm:spPr/>
      <dgm:t>
        <a:bodyPr/>
        <a:lstStyle/>
        <a:p>
          <a:pPr rtl="0"/>
          <a:r>
            <a:rPr lang="es-ES_tradnl" sz="1000" dirty="0" smtClean="0"/>
            <a:t>Consejo Judicatura</a:t>
          </a:r>
          <a:endParaRPr lang="es-ES_tradnl" sz="1000" dirty="0"/>
        </a:p>
      </dgm:t>
    </dgm:pt>
    <dgm:pt modelId="{9C323D21-AA63-914A-9E74-F48FBFC3A698}" type="parTrans" cxnId="{99D641B9-D8C6-944E-9CC9-4ADCFA7F21E1}">
      <dgm:prSet/>
      <dgm:spPr/>
      <dgm:t>
        <a:bodyPr/>
        <a:lstStyle/>
        <a:p>
          <a:endParaRPr lang="es-ES"/>
        </a:p>
      </dgm:t>
    </dgm:pt>
    <dgm:pt modelId="{BF2BD224-1FEB-FE44-AE7F-2BDF6DA78126}" type="sibTrans" cxnId="{99D641B9-D8C6-944E-9CC9-4ADCFA7F21E1}">
      <dgm:prSet/>
      <dgm:spPr/>
      <dgm:t>
        <a:bodyPr/>
        <a:lstStyle/>
        <a:p>
          <a:endParaRPr lang="es-ES"/>
        </a:p>
      </dgm:t>
    </dgm:pt>
    <dgm:pt modelId="{4D4F1FAE-ABCC-474F-9497-17BF89D38DA0}">
      <dgm:prSet custT="1"/>
      <dgm:spPr/>
      <dgm:t>
        <a:bodyPr/>
        <a:lstStyle/>
        <a:p>
          <a:pPr rtl="0"/>
          <a:r>
            <a:rPr lang="es-ES_tradnl" sz="1000" dirty="0" smtClean="0"/>
            <a:t>Fiscalía</a:t>
          </a:r>
          <a:endParaRPr lang="es-ES_tradnl" sz="1000" dirty="0"/>
        </a:p>
      </dgm:t>
    </dgm:pt>
    <dgm:pt modelId="{28DE1C7F-5DCB-FB4D-BFD9-015FF1DBAB64}" type="parTrans" cxnId="{B926B388-8A37-0E47-BB65-E56F453A729D}">
      <dgm:prSet/>
      <dgm:spPr/>
      <dgm:t>
        <a:bodyPr/>
        <a:lstStyle/>
        <a:p>
          <a:endParaRPr lang="es-ES"/>
        </a:p>
      </dgm:t>
    </dgm:pt>
    <dgm:pt modelId="{C52051AF-F7B1-1348-BE7A-F305B280E998}" type="sibTrans" cxnId="{B926B388-8A37-0E47-BB65-E56F453A729D}">
      <dgm:prSet/>
      <dgm:spPr/>
      <dgm:t>
        <a:bodyPr/>
        <a:lstStyle/>
        <a:p>
          <a:endParaRPr lang="es-ES"/>
        </a:p>
      </dgm:t>
    </dgm:pt>
    <dgm:pt modelId="{571793DF-5C71-F448-B5C6-0B5B7D0E0F36}">
      <dgm:prSet custT="1"/>
      <dgm:spPr/>
      <dgm:t>
        <a:bodyPr/>
        <a:lstStyle/>
        <a:p>
          <a:pPr rtl="0"/>
          <a:r>
            <a:rPr lang="es-ES_tradnl" sz="1000" smtClean="0"/>
            <a:t>Defensoría Pública</a:t>
          </a:r>
          <a:endParaRPr lang="es-ES_tradnl" sz="1000"/>
        </a:p>
      </dgm:t>
    </dgm:pt>
    <dgm:pt modelId="{C53488CF-4F2B-DB4B-A668-757061DCA621}" type="parTrans" cxnId="{138373C5-7C59-B14F-BEF7-900D5F906E7D}">
      <dgm:prSet/>
      <dgm:spPr/>
      <dgm:t>
        <a:bodyPr/>
        <a:lstStyle/>
        <a:p>
          <a:endParaRPr lang="es-ES"/>
        </a:p>
      </dgm:t>
    </dgm:pt>
    <dgm:pt modelId="{3BB958BB-5CF3-ED4B-B00B-840B9A4A8AAA}" type="sibTrans" cxnId="{138373C5-7C59-B14F-BEF7-900D5F906E7D}">
      <dgm:prSet/>
      <dgm:spPr/>
      <dgm:t>
        <a:bodyPr/>
        <a:lstStyle/>
        <a:p>
          <a:endParaRPr lang="es-ES"/>
        </a:p>
      </dgm:t>
    </dgm:pt>
    <dgm:pt modelId="{263D9B57-F622-7544-99B1-992CC7F26F6B}">
      <dgm:prSet custT="1"/>
      <dgm:spPr/>
      <dgm:t>
        <a:bodyPr/>
        <a:lstStyle/>
        <a:p>
          <a:pPr rtl="0"/>
          <a:r>
            <a:rPr lang="es-ES_tradnl" sz="1000" smtClean="0"/>
            <a:t>Asamblea Nacional</a:t>
          </a:r>
          <a:endParaRPr lang="es-ES_tradnl" sz="1000"/>
        </a:p>
      </dgm:t>
    </dgm:pt>
    <dgm:pt modelId="{A70BFC34-7D1D-AA44-A3FE-E3C19FE45ADD}" type="parTrans" cxnId="{6A2B4619-D765-2445-8A6E-A57A02CA71AE}">
      <dgm:prSet/>
      <dgm:spPr/>
      <dgm:t>
        <a:bodyPr/>
        <a:lstStyle/>
        <a:p>
          <a:endParaRPr lang="es-ES"/>
        </a:p>
      </dgm:t>
    </dgm:pt>
    <dgm:pt modelId="{BC3F11A1-D9CC-3A4A-AC7D-881D7A2C9285}" type="sibTrans" cxnId="{6A2B4619-D765-2445-8A6E-A57A02CA71AE}">
      <dgm:prSet/>
      <dgm:spPr/>
      <dgm:t>
        <a:bodyPr/>
        <a:lstStyle/>
        <a:p>
          <a:endParaRPr lang="es-ES"/>
        </a:p>
      </dgm:t>
    </dgm:pt>
    <dgm:pt modelId="{0AE2AC1A-971F-3E47-9210-A3CC4509532D}">
      <dgm:prSet custT="1"/>
      <dgm:spPr/>
      <dgm:t>
        <a:bodyPr/>
        <a:lstStyle/>
        <a:p>
          <a:pPr rtl="0"/>
          <a:r>
            <a:rPr lang="pt-BR" sz="1000" smtClean="0"/>
            <a:t>Ministerios coordinadores</a:t>
          </a:r>
          <a:endParaRPr lang="pt-BR" sz="1000"/>
        </a:p>
      </dgm:t>
    </dgm:pt>
    <dgm:pt modelId="{5213762F-784D-314D-89DD-09F7BF929C4E}" type="parTrans" cxnId="{288BAD5D-77F6-AF44-93A0-5CA07DB65077}">
      <dgm:prSet/>
      <dgm:spPr/>
      <dgm:t>
        <a:bodyPr/>
        <a:lstStyle/>
        <a:p>
          <a:endParaRPr lang="es-ES"/>
        </a:p>
      </dgm:t>
    </dgm:pt>
    <dgm:pt modelId="{0AC6965F-78F7-3A41-9FD5-4A6C606418FC}" type="sibTrans" cxnId="{288BAD5D-77F6-AF44-93A0-5CA07DB65077}">
      <dgm:prSet/>
      <dgm:spPr/>
      <dgm:t>
        <a:bodyPr/>
        <a:lstStyle/>
        <a:p>
          <a:endParaRPr lang="es-ES"/>
        </a:p>
      </dgm:t>
    </dgm:pt>
    <dgm:pt modelId="{BCA30A7B-DD7C-4A40-B409-FC0BEA3FAEA1}">
      <dgm:prSet custT="1"/>
      <dgm:spPr/>
      <dgm:t>
        <a:bodyPr/>
        <a:lstStyle/>
        <a:p>
          <a:pPr rtl="0"/>
          <a:r>
            <a:rPr lang="is-IS" sz="2000" b="0" dirty="0" smtClean="0"/>
            <a:t>Definir</a:t>
          </a:r>
          <a:r>
            <a:rPr lang="is-IS" sz="2000" b="1" dirty="0" smtClean="0"/>
            <a:t> PROTOCOLOS DE COORDINACIÓN </a:t>
          </a:r>
          <a:r>
            <a:rPr lang="is-IS" sz="2000" dirty="0" smtClean="0"/>
            <a:t>(AT Eurosocial)</a:t>
          </a:r>
          <a:endParaRPr lang="is-IS" sz="2000" dirty="0"/>
        </a:p>
      </dgm:t>
    </dgm:pt>
    <dgm:pt modelId="{4D374F71-6825-FE41-AA6B-54AC3E92E192}" type="parTrans" cxnId="{0755C594-1F20-B840-A2B5-77A8AC0235DB}">
      <dgm:prSet/>
      <dgm:spPr/>
      <dgm:t>
        <a:bodyPr/>
        <a:lstStyle/>
        <a:p>
          <a:endParaRPr lang="es-ES"/>
        </a:p>
      </dgm:t>
    </dgm:pt>
    <dgm:pt modelId="{933DE896-EB97-7C4F-92BC-B80197703DBD}" type="sibTrans" cxnId="{0755C594-1F20-B840-A2B5-77A8AC0235DB}">
      <dgm:prSet/>
      <dgm:spPr/>
      <dgm:t>
        <a:bodyPr/>
        <a:lstStyle/>
        <a:p>
          <a:endParaRPr lang="es-ES"/>
        </a:p>
      </dgm:t>
    </dgm:pt>
    <dgm:pt modelId="{A9B0A34C-00FA-9B49-BF0A-AF96FBD14923}">
      <dgm:prSet custT="1"/>
      <dgm:spPr/>
      <dgm:t>
        <a:bodyPr/>
        <a:lstStyle/>
        <a:p>
          <a:pPr rtl="0"/>
          <a:r>
            <a:rPr lang="es-ES_tradnl" sz="1600" dirty="0" smtClean="0"/>
            <a:t>Conformación </a:t>
          </a:r>
          <a:r>
            <a:rPr lang="es-ES_tradnl" sz="1800" b="1" dirty="0" smtClean="0"/>
            <a:t>MESAS PROVINCIALES </a:t>
          </a:r>
          <a:r>
            <a:rPr lang="es-ES_tradnl" sz="1600" dirty="0" smtClean="0"/>
            <a:t> (MJDHC)</a:t>
          </a:r>
          <a:endParaRPr lang="es-ES_tradnl" sz="1600" dirty="0"/>
        </a:p>
      </dgm:t>
    </dgm:pt>
    <dgm:pt modelId="{DF10B556-733F-8A40-A194-3F4A92D6F6E6}" type="parTrans" cxnId="{7F9B38D2-AF67-6A4C-AEBA-C31A2E2A8E2B}">
      <dgm:prSet/>
      <dgm:spPr/>
      <dgm:t>
        <a:bodyPr/>
        <a:lstStyle/>
        <a:p>
          <a:endParaRPr lang="es-ES"/>
        </a:p>
      </dgm:t>
    </dgm:pt>
    <dgm:pt modelId="{8566EFB1-0786-A74F-A0FC-9A8443A4F417}" type="sibTrans" cxnId="{7F9B38D2-AF67-6A4C-AEBA-C31A2E2A8E2B}">
      <dgm:prSet/>
      <dgm:spPr/>
      <dgm:t>
        <a:bodyPr/>
        <a:lstStyle/>
        <a:p>
          <a:endParaRPr lang="es-ES"/>
        </a:p>
      </dgm:t>
    </dgm:pt>
    <dgm:pt modelId="{52AC8FD1-8810-B44E-96BD-C69BA0F40686}" type="pres">
      <dgm:prSet presAssocID="{2E2738FF-0C96-1242-A691-1DFA445AB05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9C60A19B-8DE0-E746-9944-EE2F1198F61A}" type="pres">
      <dgm:prSet presAssocID="{EAFE1DC5-B547-484E-A2CB-55EF9575BE41}" presName="composite" presStyleCnt="0"/>
      <dgm:spPr/>
    </dgm:pt>
    <dgm:pt modelId="{27BDA42D-07EA-F541-898C-2D666DCD4281}" type="pres">
      <dgm:prSet presAssocID="{EAFE1DC5-B547-484E-A2CB-55EF9575BE41}" presName="bentUpArrow1" presStyleLbl="alignImgPlace1" presStyleIdx="0" presStyleCnt="3"/>
      <dgm:spPr/>
    </dgm:pt>
    <dgm:pt modelId="{CAB214C7-40B9-BF4F-8B15-D5831E0018AA}" type="pres">
      <dgm:prSet presAssocID="{EAFE1DC5-B547-484E-A2CB-55EF9575BE41}" presName="ParentText" presStyleLbl="node1" presStyleIdx="0" presStyleCnt="4" custScaleX="14708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0319B6-6119-DA4F-A136-FF4018B77BF9}" type="pres">
      <dgm:prSet presAssocID="{EAFE1DC5-B547-484E-A2CB-55EF9575BE41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7E72BC9-9385-EC43-9C31-976F69C12C7E}" type="pres">
      <dgm:prSet presAssocID="{A4B4517E-A221-5D4F-BF1C-D8904CCC49EA}" presName="sibTrans" presStyleCnt="0"/>
      <dgm:spPr/>
    </dgm:pt>
    <dgm:pt modelId="{89914951-30DF-2A46-AB22-D413269383C6}" type="pres">
      <dgm:prSet presAssocID="{A9B0A34C-00FA-9B49-BF0A-AF96FBD14923}" presName="composite" presStyleCnt="0"/>
      <dgm:spPr/>
    </dgm:pt>
    <dgm:pt modelId="{27F84E0C-5E69-7949-B2CA-A9A21D7F514C}" type="pres">
      <dgm:prSet presAssocID="{A9B0A34C-00FA-9B49-BF0A-AF96FBD14923}" presName="bentUpArrow1" presStyleLbl="alignImgPlace1" presStyleIdx="1" presStyleCnt="3"/>
      <dgm:spPr/>
    </dgm:pt>
    <dgm:pt modelId="{6D607DB2-7275-C34A-AEF2-038BBD412966}" type="pres">
      <dgm:prSet presAssocID="{A9B0A34C-00FA-9B49-BF0A-AF96FBD14923}" presName="ParentText" presStyleLbl="node1" presStyleIdx="1" presStyleCnt="4" custScaleX="145331" custLinFactNeighborX="90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36B00B-2D3C-D745-A3B3-A6F34D104FE2}" type="pres">
      <dgm:prSet presAssocID="{A9B0A34C-00FA-9B49-BF0A-AF96FBD14923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5C2C3B4-283E-B84F-9FEB-74C073466E37}" type="pres">
      <dgm:prSet presAssocID="{8566EFB1-0786-A74F-A0FC-9A8443A4F417}" presName="sibTrans" presStyleCnt="0"/>
      <dgm:spPr/>
    </dgm:pt>
    <dgm:pt modelId="{3207DB3E-9A2E-874A-B69D-BF76CF2A93AD}" type="pres">
      <dgm:prSet presAssocID="{C9FA0661-CD26-EF46-96AD-0EB5ECC8193A}" presName="composite" presStyleCnt="0"/>
      <dgm:spPr/>
    </dgm:pt>
    <dgm:pt modelId="{81182786-52D7-C448-9F38-6EFE31802E28}" type="pres">
      <dgm:prSet presAssocID="{C9FA0661-CD26-EF46-96AD-0EB5ECC8193A}" presName="bentUpArrow1" presStyleLbl="alignImgPlace1" presStyleIdx="2" presStyleCnt="3"/>
      <dgm:spPr/>
    </dgm:pt>
    <dgm:pt modelId="{062106C5-05BA-094C-ACCD-5C5669907F5D}" type="pres">
      <dgm:prSet presAssocID="{C9FA0661-CD26-EF46-96AD-0EB5ECC8193A}" presName="ParentText" presStyleLbl="node1" presStyleIdx="2" presStyleCnt="4" custScaleX="145330" custLinFactNeighborX="67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D7B2BC-90ED-AC48-B41A-114AE6DB4077}" type="pres">
      <dgm:prSet presAssocID="{C9FA0661-CD26-EF46-96AD-0EB5ECC8193A}" presName="ChildText" presStyleLbl="revTx" presStyleIdx="2" presStyleCnt="3" custScaleX="130465" custLinFactNeighborX="654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382BEA-B2AF-A349-9CA0-3455EC60826A}" type="pres">
      <dgm:prSet presAssocID="{AE6BCB6E-9C98-9C47-B2AB-744A1E4543A2}" presName="sibTrans" presStyleCnt="0"/>
      <dgm:spPr/>
    </dgm:pt>
    <dgm:pt modelId="{B7DFD51D-A6C4-BF4B-B4D0-DB7BD260FE19}" type="pres">
      <dgm:prSet presAssocID="{BCA30A7B-DD7C-4A40-B409-FC0BEA3FAEA1}" presName="composite" presStyleCnt="0"/>
      <dgm:spPr/>
    </dgm:pt>
    <dgm:pt modelId="{86893C67-B340-D943-BC07-3DD41196871D}" type="pres">
      <dgm:prSet presAssocID="{BCA30A7B-DD7C-4A40-B409-FC0BEA3FAEA1}" presName="ParentText" presStyleLbl="node1" presStyleIdx="3" presStyleCnt="4" custScaleX="148342" custLinFactNeighborX="75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F9B38D2-AF67-6A4C-AEBA-C31A2E2A8E2B}" srcId="{2E2738FF-0C96-1242-A691-1DFA445AB052}" destId="{A9B0A34C-00FA-9B49-BF0A-AF96FBD14923}" srcOrd="1" destOrd="0" parTransId="{DF10B556-733F-8A40-A194-3F4A92D6F6E6}" sibTransId="{8566EFB1-0786-A74F-A0FC-9A8443A4F417}"/>
    <dgm:cxn modelId="{71BE505D-AD7F-EF4E-9BA1-D4F00DF922BA}" type="presOf" srcId="{EAFE1DC5-B547-484E-A2CB-55EF9575BE41}" destId="{CAB214C7-40B9-BF4F-8B15-D5831E0018AA}" srcOrd="0" destOrd="0" presId="urn:microsoft.com/office/officeart/2005/8/layout/StepDownProcess"/>
    <dgm:cxn modelId="{83265458-E4E3-7848-AD07-FD1B4E52853B}" type="presOf" srcId="{BCA30A7B-DD7C-4A40-B409-FC0BEA3FAEA1}" destId="{86893C67-B340-D943-BC07-3DD41196871D}" srcOrd="0" destOrd="0" presId="urn:microsoft.com/office/officeart/2005/8/layout/StepDownProcess"/>
    <dgm:cxn modelId="{CF3C9F20-DA79-CC45-B5EB-5C4445CBA55E}" type="presOf" srcId="{571793DF-5C71-F448-B5C6-0B5B7D0E0F36}" destId="{85D7B2BC-90ED-AC48-B41A-114AE6DB4077}" srcOrd="0" destOrd="2" presId="urn:microsoft.com/office/officeart/2005/8/layout/StepDownProcess"/>
    <dgm:cxn modelId="{B56A37FC-79FB-F84A-94D6-40E89546251D}" type="presOf" srcId="{16C63800-CEE3-4442-95FB-8C03CFCABA74}" destId="{85D7B2BC-90ED-AC48-B41A-114AE6DB4077}" srcOrd="0" destOrd="0" presId="urn:microsoft.com/office/officeart/2005/8/layout/StepDownProcess"/>
    <dgm:cxn modelId="{6A2B4619-D765-2445-8A6E-A57A02CA71AE}" srcId="{C9FA0661-CD26-EF46-96AD-0EB5ECC8193A}" destId="{263D9B57-F622-7544-99B1-992CC7F26F6B}" srcOrd="3" destOrd="0" parTransId="{A70BFC34-7D1D-AA44-A3FE-E3C19FE45ADD}" sibTransId="{BC3F11A1-D9CC-3A4A-AC7D-881D7A2C9285}"/>
    <dgm:cxn modelId="{288BAD5D-77F6-AF44-93A0-5CA07DB65077}" srcId="{C9FA0661-CD26-EF46-96AD-0EB5ECC8193A}" destId="{0AE2AC1A-971F-3E47-9210-A3CC4509532D}" srcOrd="4" destOrd="0" parTransId="{5213762F-784D-314D-89DD-09F7BF929C4E}" sibTransId="{0AC6965F-78F7-3A41-9FD5-4A6C606418FC}"/>
    <dgm:cxn modelId="{6FC4E7A6-49C5-2F4E-B9F3-41767B43AFB2}" type="presOf" srcId="{263D9B57-F622-7544-99B1-992CC7F26F6B}" destId="{85D7B2BC-90ED-AC48-B41A-114AE6DB4077}" srcOrd="0" destOrd="3" presId="urn:microsoft.com/office/officeart/2005/8/layout/StepDownProcess"/>
    <dgm:cxn modelId="{99D641B9-D8C6-944E-9CC9-4ADCFA7F21E1}" srcId="{C9FA0661-CD26-EF46-96AD-0EB5ECC8193A}" destId="{16C63800-CEE3-4442-95FB-8C03CFCABA74}" srcOrd="0" destOrd="0" parTransId="{9C323D21-AA63-914A-9E74-F48FBFC3A698}" sibTransId="{BF2BD224-1FEB-FE44-AE7F-2BDF6DA78126}"/>
    <dgm:cxn modelId="{DDF0CEDD-BB2B-FE48-B6D7-E114CA113C89}" type="presOf" srcId="{2E2738FF-0C96-1242-A691-1DFA445AB052}" destId="{52AC8FD1-8810-B44E-96BD-C69BA0F40686}" srcOrd="0" destOrd="0" presId="urn:microsoft.com/office/officeart/2005/8/layout/StepDownProcess"/>
    <dgm:cxn modelId="{0A413889-EFF6-F544-A992-1C0C0941F44B}" type="presOf" srcId="{4D4F1FAE-ABCC-474F-9497-17BF89D38DA0}" destId="{85D7B2BC-90ED-AC48-B41A-114AE6DB4077}" srcOrd="0" destOrd="1" presId="urn:microsoft.com/office/officeart/2005/8/layout/StepDownProcess"/>
    <dgm:cxn modelId="{A9CC774E-E500-4B40-8CF4-41284AB8C750}" srcId="{2E2738FF-0C96-1242-A691-1DFA445AB052}" destId="{EAFE1DC5-B547-484E-A2CB-55EF9575BE41}" srcOrd="0" destOrd="0" parTransId="{B5F4591D-AE7C-D744-BB7F-68D0E79FCAEA}" sibTransId="{A4B4517E-A221-5D4F-BF1C-D8904CCC49EA}"/>
    <dgm:cxn modelId="{E4E59A85-BF3D-4047-913A-BED355943B4B}" type="presOf" srcId="{0AE2AC1A-971F-3E47-9210-A3CC4509532D}" destId="{85D7B2BC-90ED-AC48-B41A-114AE6DB4077}" srcOrd="0" destOrd="4" presId="urn:microsoft.com/office/officeart/2005/8/layout/StepDownProcess"/>
    <dgm:cxn modelId="{138373C5-7C59-B14F-BEF7-900D5F906E7D}" srcId="{C9FA0661-CD26-EF46-96AD-0EB5ECC8193A}" destId="{571793DF-5C71-F448-B5C6-0B5B7D0E0F36}" srcOrd="2" destOrd="0" parTransId="{C53488CF-4F2B-DB4B-A668-757061DCA621}" sibTransId="{3BB958BB-5CF3-ED4B-B00B-840B9A4A8AAA}"/>
    <dgm:cxn modelId="{0755C594-1F20-B840-A2B5-77A8AC0235DB}" srcId="{2E2738FF-0C96-1242-A691-1DFA445AB052}" destId="{BCA30A7B-DD7C-4A40-B409-FC0BEA3FAEA1}" srcOrd="3" destOrd="0" parTransId="{4D374F71-6825-FE41-AA6B-54AC3E92E192}" sibTransId="{933DE896-EB97-7C4F-92BC-B80197703DBD}"/>
    <dgm:cxn modelId="{C478272D-D485-4B42-9A6E-8739555DB090}" srcId="{2E2738FF-0C96-1242-A691-1DFA445AB052}" destId="{C9FA0661-CD26-EF46-96AD-0EB5ECC8193A}" srcOrd="2" destOrd="0" parTransId="{B1F3D939-ED0C-A64A-AF5A-59C31A6B5ACA}" sibTransId="{AE6BCB6E-9C98-9C47-B2AB-744A1E4543A2}"/>
    <dgm:cxn modelId="{B926B388-8A37-0E47-BB65-E56F453A729D}" srcId="{C9FA0661-CD26-EF46-96AD-0EB5ECC8193A}" destId="{4D4F1FAE-ABCC-474F-9497-17BF89D38DA0}" srcOrd="1" destOrd="0" parTransId="{28DE1C7F-5DCB-FB4D-BFD9-015FF1DBAB64}" sibTransId="{C52051AF-F7B1-1348-BE7A-F305B280E998}"/>
    <dgm:cxn modelId="{8610D232-2955-964F-AE74-23DED243206B}" type="presOf" srcId="{A9B0A34C-00FA-9B49-BF0A-AF96FBD14923}" destId="{6D607DB2-7275-C34A-AEF2-038BBD412966}" srcOrd="0" destOrd="0" presId="urn:microsoft.com/office/officeart/2005/8/layout/StepDownProcess"/>
    <dgm:cxn modelId="{48D7FC03-774C-ED44-95B7-8846F65760B4}" type="presOf" srcId="{C9FA0661-CD26-EF46-96AD-0EB5ECC8193A}" destId="{062106C5-05BA-094C-ACCD-5C5669907F5D}" srcOrd="0" destOrd="0" presId="urn:microsoft.com/office/officeart/2005/8/layout/StepDownProcess"/>
    <dgm:cxn modelId="{377334AA-914D-7E48-AAE0-3A8A0C101525}" type="presParOf" srcId="{52AC8FD1-8810-B44E-96BD-C69BA0F40686}" destId="{9C60A19B-8DE0-E746-9944-EE2F1198F61A}" srcOrd="0" destOrd="0" presId="urn:microsoft.com/office/officeart/2005/8/layout/StepDownProcess"/>
    <dgm:cxn modelId="{181A2752-874C-4142-AA54-CF2294EE1A9C}" type="presParOf" srcId="{9C60A19B-8DE0-E746-9944-EE2F1198F61A}" destId="{27BDA42D-07EA-F541-898C-2D666DCD4281}" srcOrd="0" destOrd="0" presId="urn:microsoft.com/office/officeart/2005/8/layout/StepDownProcess"/>
    <dgm:cxn modelId="{4A3920E7-244E-D942-8331-5DDB08D7185D}" type="presParOf" srcId="{9C60A19B-8DE0-E746-9944-EE2F1198F61A}" destId="{CAB214C7-40B9-BF4F-8B15-D5831E0018AA}" srcOrd="1" destOrd="0" presId="urn:microsoft.com/office/officeart/2005/8/layout/StepDownProcess"/>
    <dgm:cxn modelId="{DD6944CE-76DE-D248-97A4-1B587ABD184F}" type="presParOf" srcId="{9C60A19B-8DE0-E746-9944-EE2F1198F61A}" destId="{0A0319B6-6119-DA4F-A136-FF4018B77BF9}" srcOrd="2" destOrd="0" presId="urn:microsoft.com/office/officeart/2005/8/layout/StepDownProcess"/>
    <dgm:cxn modelId="{A4B84A62-347F-CD4B-A428-B218C7331340}" type="presParOf" srcId="{52AC8FD1-8810-B44E-96BD-C69BA0F40686}" destId="{37E72BC9-9385-EC43-9C31-976F69C12C7E}" srcOrd="1" destOrd="0" presId="urn:microsoft.com/office/officeart/2005/8/layout/StepDownProcess"/>
    <dgm:cxn modelId="{170872B1-C453-4346-87EC-F90B846492DF}" type="presParOf" srcId="{52AC8FD1-8810-B44E-96BD-C69BA0F40686}" destId="{89914951-30DF-2A46-AB22-D413269383C6}" srcOrd="2" destOrd="0" presId="urn:microsoft.com/office/officeart/2005/8/layout/StepDownProcess"/>
    <dgm:cxn modelId="{1FE54A14-C87D-7748-9267-D0044C7DB957}" type="presParOf" srcId="{89914951-30DF-2A46-AB22-D413269383C6}" destId="{27F84E0C-5E69-7949-B2CA-A9A21D7F514C}" srcOrd="0" destOrd="0" presId="urn:microsoft.com/office/officeart/2005/8/layout/StepDownProcess"/>
    <dgm:cxn modelId="{4F3C6327-4AF1-8B4B-B714-6AECACE01D20}" type="presParOf" srcId="{89914951-30DF-2A46-AB22-D413269383C6}" destId="{6D607DB2-7275-C34A-AEF2-038BBD412966}" srcOrd="1" destOrd="0" presId="urn:microsoft.com/office/officeart/2005/8/layout/StepDownProcess"/>
    <dgm:cxn modelId="{8942001F-87A0-4F4E-9FFB-97452F5F266F}" type="presParOf" srcId="{89914951-30DF-2A46-AB22-D413269383C6}" destId="{5536B00B-2D3C-D745-A3B3-A6F34D104FE2}" srcOrd="2" destOrd="0" presId="urn:microsoft.com/office/officeart/2005/8/layout/StepDownProcess"/>
    <dgm:cxn modelId="{DD617251-333E-1E42-967D-3E68E51B3B19}" type="presParOf" srcId="{52AC8FD1-8810-B44E-96BD-C69BA0F40686}" destId="{85C2C3B4-283E-B84F-9FEB-74C073466E37}" srcOrd="3" destOrd="0" presId="urn:microsoft.com/office/officeart/2005/8/layout/StepDownProcess"/>
    <dgm:cxn modelId="{6AD5CA3D-5662-FD4F-8772-5DB792471DC0}" type="presParOf" srcId="{52AC8FD1-8810-B44E-96BD-C69BA0F40686}" destId="{3207DB3E-9A2E-874A-B69D-BF76CF2A93AD}" srcOrd="4" destOrd="0" presId="urn:microsoft.com/office/officeart/2005/8/layout/StepDownProcess"/>
    <dgm:cxn modelId="{B33C2E7E-968A-2F49-9B53-85B469572632}" type="presParOf" srcId="{3207DB3E-9A2E-874A-B69D-BF76CF2A93AD}" destId="{81182786-52D7-C448-9F38-6EFE31802E28}" srcOrd="0" destOrd="0" presId="urn:microsoft.com/office/officeart/2005/8/layout/StepDownProcess"/>
    <dgm:cxn modelId="{DEAFFEBB-5254-CC44-BA31-C2DEFE69FDBD}" type="presParOf" srcId="{3207DB3E-9A2E-874A-B69D-BF76CF2A93AD}" destId="{062106C5-05BA-094C-ACCD-5C5669907F5D}" srcOrd="1" destOrd="0" presId="urn:microsoft.com/office/officeart/2005/8/layout/StepDownProcess"/>
    <dgm:cxn modelId="{5F86208E-FC75-6B41-9E4E-48851CD925F6}" type="presParOf" srcId="{3207DB3E-9A2E-874A-B69D-BF76CF2A93AD}" destId="{85D7B2BC-90ED-AC48-B41A-114AE6DB4077}" srcOrd="2" destOrd="0" presId="urn:microsoft.com/office/officeart/2005/8/layout/StepDownProcess"/>
    <dgm:cxn modelId="{100E3432-8AAD-3C4A-A455-44F1F9BBED4B}" type="presParOf" srcId="{52AC8FD1-8810-B44E-96BD-C69BA0F40686}" destId="{12382BEA-B2AF-A349-9CA0-3455EC60826A}" srcOrd="5" destOrd="0" presId="urn:microsoft.com/office/officeart/2005/8/layout/StepDownProcess"/>
    <dgm:cxn modelId="{64931FF0-48C5-1241-92FC-3FE8B645D1EF}" type="presParOf" srcId="{52AC8FD1-8810-B44E-96BD-C69BA0F40686}" destId="{B7DFD51D-A6C4-BF4B-B4D0-DB7BD260FE19}" srcOrd="6" destOrd="0" presId="urn:microsoft.com/office/officeart/2005/8/layout/StepDownProcess"/>
    <dgm:cxn modelId="{F5EAB8A9-5D1F-A944-9489-027CE00B89A9}" type="presParOf" srcId="{B7DFD51D-A6C4-BF4B-B4D0-DB7BD260FE19}" destId="{86893C67-B340-D943-BC07-3DD41196871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4420F-FA13-F04C-BCCA-39CE3448DA0E}">
      <dsp:nvSpPr>
        <dsp:cNvPr id="0" name=""/>
        <dsp:cNvSpPr/>
      </dsp:nvSpPr>
      <dsp:spPr>
        <a:xfrm rot="2602164">
          <a:off x="2509562" y="3464269"/>
          <a:ext cx="628749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628749" y="2790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BEC0C-0F71-B840-9296-3EE3D023956C}">
      <dsp:nvSpPr>
        <dsp:cNvPr id="0" name=""/>
        <dsp:cNvSpPr/>
      </dsp:nvSpPr>
      <dsp:spPr>
        <a:xfrm>
          <a:off x="2595404" y="2458262"/>
          <a:ext cx="847206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847206" y="2790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0131F-5657-504D-AA11-BC23285A02FF}">
      <dsp:nvSpPr>
        <dsp:cNvPr id="0" name=""/>
        <dsp:cNvSpPr/>
      </dsp:nvSpPr>
      <dsp:spPr>
        <a:xfrm rot="19008987">
          <a:off x="2506024" y="1447412"/>
          <a:ext cx="660034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660034" y="2790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377A4D-0757-8D42-980E-20C2B666D5CB}">
      <dsp:nvSpPr>
        <dsp:cNvPr id="0" name=""/>
        <dsp:cNvSpPr/>
      </dsp:nvSpPr>
      <dsp:spPr>
        <a:xfrm>
          <a:off x="564077" y="1291269"/>
          <a:ext cx="2389796" cy="23897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DEE15E-631D-4742-AC82-C96FAC627F14}">
      <dsp:nvSpPr>
        <dsp:cNvPr id="0" name=""/>
        <dsp:cNvSpPr/>
      </dsp:nvSpPr>
      <dsp:spPr>
        <a:xfrm>
          <a:off x="2801990" y="2192"/>
          <a:ext cx="1679544" cy="14338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FUNCION EJECUTIVA</a:t>
          </a:r>
          <a:endParaRPr lang="es-ES" sz="1800" kern="1200" dirty="0"/>
        </a:p>
      </dsp:txBody>
      <dsp:txXfrm>
        <a:off x="3047954" y="212178"/>
        <a:ext cx="1187616" cy="1013905"/>
      </dsp:txXfrm>
    </dsp:sp>
    <dsp:sp modelId="{4DB11C82-7EB0-574C-8F1B-EDEC7704D3F4}">
      <dsp:nvSpPr>
        <dsp:cNvPr id="0" name=""/>
        <dsp:cNvSpPr/>
      </dsp:nvSpPr>
      <dsp:spPr>
        <a:xfrm>
          <a:off x="4317839" y="2192"/>
          <a:ext cx="2519316" cy="1433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PLAN NACIONAL ERRADICACION VIOLENCIA</a:t>
          </a:r>
          <a:endParaRPr lang="es-ES" sz="1600" kern="1200" dirty="0"/>
        </a:p>
      </dsp:txBody>
      <dsp:txXfrm>
        <a:off x="4317839" y="2192"/>
        <a:ext cx="2519316" cy="1433877"/>
      </dsp:txXfrm>
    </dsp:sp>
    <dsp:sp modelId="{7AA55CD8-C7EF-6A40-A5DD-A7CB6850E4F5}">
      <dsp:nvSpPr>
        <dsp:cNvPr id="0" name=""/>
        <dsp:cNvSpPr/>
      </dsp:nvSpPr>
      <dsp:spPr>
        <a:xfrm>
          <a:off x="3442611" y="1769229"/>
          <a:ext cx="1412111" cy="14338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FUNCION JUDICIAL</a:t>
          </a:r>
          <a:endParaRPr lang="es-ES" sz="1800" kern="1200" dirty="0"/>
        </a:p>
      </dsp:txBody>
      <dsp:txXfrm>
        <a:off x="3649410" y="1979215"/>
        <a:ext cx="998513" cy="1013905"/>
      </dsp:txXfrm>
    </dsp:sp>
    <dsp:sp modelId="{0A81DFD0-83D2-0A46-A8B7-80042A5F5A02}">
      <dsp:nvSpPr>
        <dsp:cNvPr id="0" name=""/>
        <dsp:cNvSpPr/>
      </dsp:nvSpPr>
      <dsp:spPr>
        <a:xfrm>
          <a:off x="5025318" y="1769229"/>
          <a:ext cx="2118167" cy="1433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CREACION UNIDADES JUDICIALES </a:t>
          </a:r>
          <a:endParaRPr lang="es-ES" sz="1600" kern="1200" dirty="0"/>
        </a:p>
      </dsp:txBody>
      <dsp:txXfrm>
        <a:off x="5025318" y="1769229"/>
        <a:ext cx="2118167" cy="1433877"/>
      </dsp:txXfrm>
    </dsp:sp>
    <dsp:sp modelId="{81C3AD14-29AC-4D4F-8F68-5C3069C03CFE}">
      <dsp:nvSpPr>
        <dsp:cNvPr id="0" name=""/>
        <dsp:cNvSpPr/>
      </dsp:nvSpPr>
      <dsp:spPr>
        <a:xfrm>
          <a:off x="2741005" y="3536265"/>
          <a:ext cx="1777119" cy="14338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FUNCION LEGISLATIVA</a:t>
          </a:r>
          <a:endParaRPr lang="es-ES" sz="1800" b="1" kern="1200" dirty="0"/>
        </a:p>
      </dsp:txBody>
      <dsp:txXfrm>
        <a:off x="3001258" y="3746251"/>
        <a:ext cx="1256613" cy="1013905"/>
      </dsp:txXfrm>
    </dsp:sp>
    <dsp:sp modelId="{834307D4-6861-F84D-97D1-972A99F04ADD}">
      <dsp:nvSpPr>
        <dsp:cNvPr id="0" name=""/>
        <dsp:cNvSpPr/>
      </dsp:nvSpPr>
      <dsp:spPr>
        <a:xfrm>
          <a:off x="4232460" y="3536265"/>
          <a:ext cx="2665679" cy="14338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b="1" kern="1200" dirty="0" smtClean="0"/>
            <a:t>APROBACION DE:                     - CODIGO ORGANICO FUNCION JUDICIAL                   - CODIGO ORGANICO INTEGRAL PENAL</a:t>
          </a:r>
          <a:endParaRPr lang="pt-BR" sz="1600" kern="1200" dirty="0"/>
        </a:p>
      </dsp:txBody>
      <dsp:txXfrm>
        <a:off x="4232460" y="3536265"/>
        <a:ext cx="2665679" cy="14338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A4AE0-015D-0F43-A47F-40D050CBE8F9}">
      <dsp:nvSpPr>
        <dsp:cNvPr id="0" name=""/>
        <dsp:cNvSpPr/>
      </dsp:nvSpPr>
      <dsp:spPr>
        <a:xfrm rot="16200000">
          <a:off x="-1575874" y="1576210"/>
          <a:ext cx="5038750" cy="1886329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Campañas </a:t>
          </a:r>
          <a:r>
            <a:rPr lang="es-ES_tradnl" sz="1700" b="1" kern="1200" dirty="0" smtClean="0">
              <a:solidFill>
                <a:srgbClr val="000000"/>
              </a:solidFill>
            </a:rPr>
            <a:t>comunicacionales</a:t>
          </a:r>
          <a:r>
            <a:rPr lang="es-ES_tradnl" sz="1800" b="1" kern="1200" dirty="0" smtClean="0">
              <a:solidFill>
                <a:srgbClr val="000000"/>
              </a:solidFill>
            </a:rPr>
            <a:t> </a:t>
          </a:r>
          <a:r>
            <a:rPr lang="es-ES_tradnl" sz="1600" b="1" kern="1200" dirty="0" smtClean="0">
              <a:solidFill>
                <a:srgbClr val="000000"/>
              </a:solidFill>
            </a:rPr>
            <a:t>a nivel nacional</a:t>
          </a:r>
          <a:endParaRPr lang="es-ES_tradnl" sz="1600" b="1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kern="1200" dirty="0" smtClean="0">
              <a:solidFill>
                <a:srgbClr val="000000"/>
              </a:solidFill>
            </a:rPr>
            <a:t>Reacciona Ecuador, el Machismo es Violencia (2009-2011)</a:t>
          </a:r>
          <a:endParaRPr lang="es-ES_tradnl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kern="1200" dirty="0" smtClean="0">
              <a:solidFill>
                <a:srgbClr val="000000"/>
              </a:solidFill>
            </a:rPr>
            <a:t>Ecuador Actúa YA, Violencia de género ni mas (2013-2014)</a:t>
          </a:r>
          <a:endParaRPr lang="es-ES_tradnl" sz="14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kern="1200" dirty="0" smtClean="0">
              <a:solidFill>
                <a:srgbClr val="000000"/>
              </a:solidFill>
            </a:rPr>
            <a:t>Infórmate, Actúa, Habla (2015-2017)</a:t>
          </a:r>
          <a:endParaRPr lang="es-ES_tradnl" sz="1400" kern="1200" dirty="0">
            <a:solidFill>
              <a:srgbClr val="000000"/>
            </a:solidFill>
          </a:endParaRPr>
        </a:p>
      </dsp:txBody>
      <dsp:txXfrm rot="5400000">
        <a:off x="336" y="1007750"/>
        <a:ext cx="1886329" cy="3023250"/>
      </dsp:txXfrm>
    </dsp:sp>
    <dsp:sp modelId="{F07BA8C4-77CE-6D4A-87FC-E1266102B7C4}">
      <dsp:nvSpPr>
        <dsp:cNvPr id="0" name=""/>
        <dsp:cNvSpPr/>
      </dsp:nvSpPr>
      <dsp:spPr>
        <a:xfrm rot="16200000">
          <a:off x="272997" y="1731803"/>
          <a:ext cx="5038750" cy="15751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Primera Encuesta Nacional</a:t>
          </a:r>
          <a:r>
            <a:rPr lang="es-ES_tradnl" sz="1600" kern="1200" dirty="0" smtClean="0">
              <a:solidFill>
                <a:srgbClr val="000000"/>
              </a:solidFill>
            </a:rPr>
            <a:t> </a:t>
          </a:r>
          <a:r>
            <a:rPr lang="es-ES_tradnl" sz="1500" kern="1200" dirty="0" smtClean="0">
              <a:solidFill>
                <a:srgbClr val="000000"/>
              </a:solidFill>
            </a:rPr>
            <a:t>de relaciones familiares y violencia contra las mujeres</a:t>
          </a:r>
          <a:endParaRPr lang="es-ES_tradnl" sz="1500" kern="1200" dirty="0">
            <a:solidFill>
              <a:srgbClr val="000000"/>
            </a:solidFill>
          </a:endParaRPr>
        </a:p>
      </dsp:txBody>
      <dsp:txXfrm rot="5400000">
        <a:off x="2004800" y="1007750"/>
        <a:ext cx="1575143" cy="3023250"/>
      </dsp:txXfrm>
    </dsp:sp>
    <dsp:sp modelId="{B5FB0558-3B4D-FC48-9C0A-9BE88A1B315C}">
      <dsp:nvSpPr>
        <dsp:cNvPr id="0" name=""/>
        <dsp:cNvSpPr/>
      </dsp:nvSpPr>
      <dsp:spPr>
        <a:xfrm rot="16200000">
          <a:off x="1966277" y="1731803"/>
          <a:ext cx="5038750" cy="15751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rgbClr val="000000"/>
              </a:solidFill>
            </a:rPr>
            <a:t>Proyecto que cofinancia </a:t>
          </a:r>
          <a:r>
            <a:rPr lang="es-ES_tradnl" sz="1600" b="1" kern="1200" dirty="0" smtClean="0">
              <a:solidFill>
                <a:srgbClr val="000000"/>
              </a:solidFill>
            </a:rPr>
            <a:t>Casas de Acogida y Centros de Atención </a:t>
          </a:r>
          <a:r>
            <a:rPr lang="es-ES_tradnl" sz="1500" kern="1200" dirty="0" smtClean="0">
              <a:solidFill>
                <a:srgbClr val="000000"/>
              </a:solidFill>
            </a:rPr>
            <a:t>en el país (convenios con </a:t>
          </a:r>
          <a:r>
            <a:rPr lang="es-ES_tradnl" sz="1500" kern="1200" dirty="0" err="1" smtClean="0">
              <a:solidFill>
                <a:srgbClr val="000000"/>
              </a:solidFill>
            </a:rPr>
            <a:t>ONGs</a:t>
          </a:r>
          <a:r>
            <a:rPr lang="es-ES_tradnl" sz="1500" kern="1200" dirty="0" smtClean="0">
              <a:solidFill>
                <a:srgbClr val="000000"/>
              </a:solidFill>
            </a:rPr>
            <a:t> y </a:t>
          </a:r>
          <a:r>
            <a:rPr lang="es-ES_tradnl" sz="1500" kern="1200" dirty="0" err="1" smtClean="0">
              <a:solidFill>
                <a:srgbClr val="000000"/>
              </a:solidFill>
            </a:rPr>
            <a:t>GADs</a:t>
          </a:r>
          <a:r>
            <a:rPr lang="es-ES_tradnl" sz="1500" kern="1200" dirty="0" smtClean="0">
              <a:solidFill>
                <a:srgbClr val="000000"/>
              </a:solidFill>
            </a:rPr>
            <a:t>) para atención gratuita y refugio para víctimas de violencia</a:t>
          </a:r>
          <a:endParaRPr lang="es-ES_tradnl" sz="1500" kern="1200" dirty="0">
            <a:solidFill>
              <a:srgbClr val="000000"/>
            </a:solidFill>
          </a:endParaRPr>
        </a:p>
      </dsp:txBody>
      <dsp:txXfrm rot="5400000">
        <a:off x="3698080" y="1007750"/>
        <a:ext cx="1575143" cy="3023250"/>
      </dsp:txXfrm>
    </dsp:sp>
    <dsp:sp modelId="{AE6DAEF0-E17D-1740-80F9-33BA0B77DB74}">
      <dsp:nvSpPr>
        <dsp:cNvPr id="0" name=""/>
        <dsp:cNvSpPr/>
      </dsp:nvSpPr>
      <dsp:spPr>
        <a:xfrm rot="16200000">
          <a:off x="3659556" y="1731803"/>
          <a:ext cx="5038750" cy="15751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rgbClr val="000000"/>
              </a:solidFill>
            </a:rPr>
            <a:t>Atención especializada en </a:t>
          </a:r>
          <a:r>
            <a:rPr lang="es-ES_tradnl" sz="1900" b="1" kern="1200" dirty="0" smtClean="0">
              <a:solidFill>
                <a:srgbClr val="000000"/>
              </a:solidFill>
            </a:rPr>
            <a:t>Salas de Primera Acogida </a:t>
          </a:r>
          <a:r>
            <a:rPr lang="es-ES_tradnl" sz="1900" kern="1200" dirty="0" smtClean="0">
              <a:solidFill>
                <a:srgbClr val="000000"/>
              </a:solidFill>
            </a:rPr>
            <a:t>16 hospitales del país</a:t>
          </a:r>
          <a:endParaRPr lang="es-ES_tradnl" sz="1900" kern="1200" dirty="0">
            <a:solidFill>
              <a:srgbClr val="000000"/>
            </a:solidFill>
          </a:endParaRPr>
        </a:p>
      </dsp:txBody>
      <dsp:txXfrm rot="5400000">
        <a:off x="5391359" y="1007750"/>
        <a:ext cx="1575143" cy="3023250"/>
      </dsp:txXfrm>
    </dsp:sp>
    <dsp:sp modelId="{490526C3-9391-454F-8865-6A99BA78AF77}">
      <dsp:nvSpPr>
        <dsp:cNvPr id="0" name=""/>
        <dsp:cNvSpPr/>
      </dsp:nvSpPr>
      <dsp:spPr>
        <a:xfrm rot="16200000">
          <a:off x="5352836" y="1731803"/>
          <a:ext cx="5038750" cy="15751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rgbClr val="000000"/>
              </a:solidFill>
            </a:rPr>
            <a:t>Detección y primera atención a víctimas de </a:t>
          </a:r>
          <a:r>
            <a:rPr lang="es-ES_tradnl" sz="1900" b="1" kern="1200" dirty="0" smtClean="0">
              <a:solidFill>
                <a:srgbClr val="000000"/>
              </a:solidFill>
            </a:rPr>
            <a:t>violencia sexual en el sistema educativo</a:t>
          </a:r>
          <a:endParaRPr lang="es-ES_tradnl" sz="1900" b="1" kern="1200" dirty="0">
            <a:solidFill>
              <a:srgbClr val="000000"/>
            </a:solidFill>
          </a:endParaRPr>
        </a:p>
      </dsp:txBody>
      <dsp:txXfrm rot="5400000">
        <a:off x="7084639" y="1007750"/>
        <a:ext cx="1575143" cy="3023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40930-7143-4D48-BA66-8A0519BDB885}">
      <dsp:nvSpPr>
        <dsp:cNvPr id="0" name=""/>
        <dsp:cNvSpPr/>
      </dsp:nvSpPr>
      <dsp:spPr>
        <a:xfrm>
          <a:off x="617219" y="0"/>
          <a:ext cx="6995160" cy="494798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7F83CBE-F3C2-B641-BDF0-2A7C81480002}">
      <dsp:nvSpPr>
        <dsp:cNvPr id="0" name=""/>
        <dsp:cNvSpPr/>
      </dsp:nvSpPr>
      <dsp:spPr>
        <a:xfrm>
          <a:off x="2699" y="1484395"/>
          <a:ext cx="2512353" cy="19791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b="1" i="0" kern="1200" baseline="0" dirty="0" smtClean="0">
              <a:solidFill>
                <a:schemeClr val="tx1"/>
              </a:solidFill>
            </a:rPr>
            <a:t>28 Unidades de Violencia contra la Mujer y Familia (UVMF), </a:t>
          </a:r>
          <a:r>
            <a:rPr lang="es-ES_tradnl" sz="1800" b="0" i="0" kern="1200" baseline="0" dirty="0" smtClean="0">
              <a:solidFill>
                <a:schemeClr val="tx1"/>
              </a:solidFill>
            </a:rPr>
            <a:t>en</a:t>
          </a:r>
          <a:r>
            <a:rPr lang="es-ES_tradnl" sz="1800" b="0" i="0" kern="1200" dirty="0" smtClean="0">
              <a:solidFill>
                <a:schemeClr val="tx1"/>
              </a:solidFill>
            </a:rPr>
            <a:t> </a:t>
          </a:r>
          <a:r>
            <a:rPr lang="es-ES_tradnl" sz="1800" b="0" i="0" kern="1200" baseline="0" dirty="0" smtClean="0">
              <a:solidFill>
                <a:schemeClr val="tx1"/>
              </a:solidFill>
            </a:rPr>
            <a:t>24 cantones de 18 provincias (79 jueces) </a:t>
          </a:r>
          <a:endParaRPr lang="es-ES_tradnl" sz="2000" kern="1200" dirty="0">
            <a:solidFill>
              <a:schemeClr val="tx1"/>
            </a:solidFill>
          </a:endParaRPr>
        </a:p>
      </dsp:txBody>
      <dsp:txXfrm>
        <a:off x="99315" y="1581011"/>
        <a:ext cx="2319121" cy="1785962"/>
      </dsp:txXfrm>
    </dsp:sp>
    <dsp:sp modelId="{BA05EFC9-B718-0C4F-BA29-23C2CB3AF7BF}">
      <dsp:nvSpPr>
        <dsp:cNvPr id="0" name=""/>
        <dsp:cNvSpPr/>
      </dsp:nvSpPr>
      <dsp:spPr>
        <a:xfrm>
          <a:off x="2858623" y="1484395"/>
          <a:ext cx="2512353" cy="19791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ts val="1000"/>
            </a:spcAft>
          </a:pPr>
          <a:r>
            <a:rPr lang="es-ES_tradnl" sz="1400" b="1" kern="1200" dirty="0" smtClean="0">
              <a:solidFill>
                <a:srgbClr val="000000"/>
              </a:solidFill>
            </a:rPr>
            <a:t>. </a:t>
          </a:r>
          <a:r>
            <a:rPr lang="es-ES_tradnl" sz="1400" kern="1200" dirty="0" smtClean="0">
              <a:solidFill>
                <a:srgbClr val="000000"/>
              </a:solidFill>
            </a:rPr>
            <a:t> </a:t>
          </a:r>
          <a:r>
            <a:rPr lang="es-ES_tradnl" sz="1400" b="1" kern="1200" dirty="0" smtClean="0">
              <a:solidFill>
                <a:srgbClr val="000000"/>
              </a:solidFill>
            </a:rPr>
            <a:t>Unidades Judiciales de Familia, Mujer, Niñez y Adolescencia </a:t>
          </a:r>
          <a:r>
            <a:rPr lang="es-ES_tradnl" sz="1400" kern="1200" dirty="0" smtClean="0">
              <a:solidFill>
                <a:srgbClr val="000000"/>
              </a:solidFill>
            </a:rPr>
            <a:t>(68 cantones)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ts val="1000"/>
            </a:spcAft>
            <a:buChar char="••"/>
          </a:pPr>
          <a:r>
            <a:rPr lang="es-ES_tradnl" sz="1400" b="1" kern="1200" dirty="0" smtClean="0">
              <a:solidFill>
                <a:srgbClr val="000000"/>
              </a:solidFill>
            </a:rPr>
            <a:t>Unidades Judiciales de Contravenciones </a:t>
          </a:r>
          <a:r>
            <a:rPr lang="es-ES_tradnl" sz="1100" kern="1200" dirty="0" smtClean="0">
              <a:solidFill>
                <a:srgbClr val="000000"/>
              </a:solidFill>
            </a:rPr>
            <a:t>(3 cantones)</a:t>
          </a:r>
          <a:endParaRPr lang="es-ES_tradnl" sz="1100" kern="1200" dirty="0">
            <a:solidFill>
              <a:srgbClr val="000000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ts val="1000"/>
            </a:spcAft>
            <a:buChar char="••"/>
          </a:pPr>
          <a:r>
            <a:rPr lang="es-ES_tradnl" sz="1400" b="1" kern="1200" dirty="0" smtClean="0">
              <a:solidFill>
                <a:srgbClr val="000000"/>
              </a:solidFill>
            </a:rPr>
            <a:t>Unidades Judiciales </a:t>
          </a:r>
          <a:r>
            <a:rPr lang="es-ES_tradnl" sz="1400" b="1" kern="1200" dirty="0" err="1" smtClean="0">
              <a:solidFill>
                <a:srgbClr val="000000"/>
              </a:solidFill>
            </a:rPr>
            <a:t>Multicompetentes</a:t>
          </a:r>
          <a:r>
            <a:rPr lang="es-ES_tradnl" sz="1100" kern="1200" dirty="0" smtClean="0">
              <a:solidFill>
                <a:srgbClr val="000000"/>
              </a:solidFill>
            </a:rPr>
            <a:t> (102 cantones)</a:t>
          </a:r>
          <a:endParaRPr lang="es-ES_tradnl" sz="1100" kern="1200" dirty="0">
            <a:solidFill>
              <a:srgbClr val="000000"/>
            </a:solidFill>
          </a:endParaRPr>
        </a:p>
      </dsp:txBody>
      <dsp:txXfrm>
        <a:off x="2955239" y="1581011"/>
        <a:ext cx="2319121" cy="1785962"/>
      </dsp:txXfrm>
    </dsp:sp>
    <dsp:sp modelId="{3B224D8A-4DFB-4D4F-BBB6-991F63D9A93E}">
      <dsp:nvSpPr>
        <dsp:cNvPr id="0" name=""/>
        <dsp:cNvSpPr/>
      </dsp:nvSpPr>
      <dsp:spPr>
        <a:xfrm>
          <a:off x="5714546" y="1484395"/>
          <a:ext cx="2512353" cy="19791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/>
            <a:t>COBERTURA TERRITORIAL 88.73%</a:t>
          </a:r>
          <a:endParaRPr lang="es-ES" sz="2400" kern="1200" dirty="0"/>
        </a:p>
      </dsp:txBody>
      <dsp:txXfrm>
        <a:off x="5811162" y="1581011"/>
        <a:ext cx="2319121" cy="17859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DA610-98EB-3846-9D3B-679FE626830B}">
      <dsp:nvSpPr>
        <dsp:cNvPr id="0" name=""/>
        <dsp:cNvSpPr/>
      </dsp:nvSpPr>
      <dsp:spPr>
        <a:xfrm rot="5400000">
          <a:off x="4989169" y="-1872475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smtClean="0"/>
            <a:t>Crea Juzgados de violencia contra la Mujer y la Familia (art. </a:t>
          </a:r>
          <a:r>
            <a:rPr lang="es-ES_tradnl" sz="1800" kern="1200" dirty="0" smtClean="0"/>
            <a:t>232) </a:t>
          </a:r>
          <a:endParaRPr lang="es-ES_tradnl" sz="1800" kern="1200" dirty="0"/>
        </a:p>
      </dsp:txBody>
      <dsp:txXfrm rot="-5400000">
        <a:off x="2962655" y="213297"/>
        <a:ext cx="5207686" cy="1095400"/>
      </dsp:txXfrm>
    </dsp:sp>
    <dsp:sp modelId="{2EA15868-383E-BF47-9C8D-B81621801B63}">
      <dsp:nvSpPr>
        <dsp:cNvPr id="0" name=""/>
        <dsp:cNvSpPr/>
      </dsp:nvSpPr>
      <dsp:spPr>
        <a:xfrm>
          <a:off x="0" y="2299"/>
          <a:ext cx="2962656" cy="1517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dirty="0" smtClean="0"/>
            <a:t>Código Orgánico de la Función Judicial (2009)</a:t>
          </a:r>
          <a:endParaRPr lang="es-ES_tradnl" sz="2400" b="1" kern="1200" dirty="0"/>
        </a:p>
      </dsp:txBody>
      <dsp:txXfrm>
        <a:off x="74073" y="76372"/>
        <a:ext cx="2814510" cy="1369249"/>
      </dsp:txXfrm>
    </dsp:sp>
    <dsp:sp modelId="{5E88143F-0340-204D-9DBD-5D0A9A9BDCA1}">
      <dsp:nvSpPr>
        <dsp:cNvPr id="0" name=""/>
        <dsp:cNvSpPr/>
      </dsp:nvSpPr>
      <dsp:spPr>
        <a:xfrm rot="5400000">
          <a:off x="4989169" y="-279209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smtClean="0"/>
            <a:t>Garantiza derecho a integridad física, psicológica y sexual, y espacios libres de violencia de género (art. 2, 3, 6, 11, 18) y procedimientos a seguir para buscar sanción penal y administrativa.</a:t>
          </a:r>
          <a:endParaRPr lang="es-ES_tradnl" sz="1800" kern="1200"/>
        </a:p>
      </dsp:txBody>
      <dsp:txXfrm rot="-5400000">
        <a:off x="2962655" y="1806563"/>
        <a:ext cx="5207686" cy="1095400"/>
      </dsp:txXfrm>
    </dsp:sp>
    <dsp:sp modelId="{8C2DFA7C-22D7-424A-92EA-253802552499}">
      <dsp:nvSpPr>
        <dsp:cNvPr id="0" name=""/>
        <dsp:cNvSpPr/>
      </dsp:nvSpPr>
      <dsp:spPr>
        <a:xfrm>
          <a:off x="0" y="1595564"/>
          <a:ext cx="2962656" cy="1517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dirty="0" smtClean="0"/>
            <a:t>Ley Orgánica Intercultural Bilingüe (2011)</a:t>
          </a:r>
          <a:endParaRPr lang="es-ES_tradnl" sz="2400" b="1" kern="1200" dirty="0"/>
        </a:p>
      </dsp:txBody>
      <dsp:txXfrm>
        <a:off x="74073" y="1669637"/>
        <a:ext cx="2814510" cy="1369249"/>
      </dsp:txXfrm>
    </dsp:sp>
    <dsp:sp modelId="{6737AE9C-E689-4D4B-9E06-B656025AF547}">
      <dsp:nvSpPr>
        <dsp:cNvPr id="0" name=""/>
        <dsp:cNvSpPr/>
      </dsp:nvSpPr>
      <dsp:spPr>
        <a:xfrm rot="5400000">
          <a:off x="4989169" y="1314056"/>
          <a:ext cx="12139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smtClean="0"/>
            <a:t>Incorpora violencia intrafamiliar como delito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smtClean="0"/>
            <a:t>Nuevos tipos penales como el femicidio</a:t>
          </a:r>
          <a:endParaRPr lang="es-ES_tradnl" sz="1800" kern="1200"/>
        </a:p>
      </dsp:txBody>
      <dsp:txXfrm rot="-5400000">
        <a:off x="2962655" y="3399828"/>
        <a:ext cx="5207686" cy="1095400"/>
      </dsp:txXfrm>
    </dsp:sp>
    <dsp:sp modelId="{09983E19-0F6C-1B46-B160-62C29DB3A669}">
      <dsp:nvSpPr>
        <dsp:cNvPr id="0" name=""/>
        <dsp:cNvSpPr/>
      </dsp:nvSpPr>
      <dsp:spPr>
        <a:xfrm>
          <a:off x="0" y="3188830"/>
          <a:ext cx="2962656" cy="1517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smtClean="0"/>
            <a:t>Código Orgánico Integral Penal (2014)</a:t>
          </a:r>
          <a:endParaRPr lang="es-ES_tradnl" sz="2400" b="1" kern="1200"/>
        </a:p>
      </dsp:txBody>
      <dsp:txXfrm>
        <a:off x="74073" y="3262903"/>
        <a:ext cx="2814510" cy="13692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B7FB8-A55B-0E47-A06C-F41E57F908EF}">
      <dsp:nvSpPr>
        <dsp:cNvPr id="0" name=""/>
        <dsp:cNvSpPr/>
      </dsp:nvSpPr>
      <dsp:spPr>
        <a:xfrm>
          <a:off x="997578" y="0"/>
          <a:ext cx="5652942" cy="348875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C7B4F06-55BC-CD43-BCDF-54149F4B5AFE}">
      <dsp:nvSpPr>
        <dsp:cNvPr id="0" name=""/>
        <dsp:cNvSpPr/>
      </dsp:nvSpPr>
      <dsp:spPr>
        <a:xfrm>
          <a:off x="0" y="1067225"/>
          <a:ext cx="1995156" cy="13955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dirty="0" smtClean="0">
              <a:solidFill>
                <a:schemeClr val="tx1"/>
              </a:solidFill>
            </a:rPr>
            <a:t>Plan Nacional </a:t>
          </a:r>
          <a:r>
            <a:rPr lang="es-ES" sz="2000" b="0" kern="1200" dirty="0" smtClean="0">
              <a:solidFill>
                <a:schemeClr val="tx1"/>
              </a:solidFill>
            </a:rPr>
            <a:t>(Plan de Acción 2015-2017) </a:t>
          </a:r>
          <a:endParaRPr lang="es-ES" sz="2000" b="0" kern="1200" dirty="0">
            <a:solidFill>
              <a:schemeClr val="tx1"/>
            </a:solidFill>
          </a:endParaRPr>
        </a:p>
      </dsp:txBody>
      <dsp:txXfrm>
        <a:off x="68123" y="1135348"/>
        <a:ext cx="1858910" cy="1259257"/>
      </dsp:txXfrm>
    </dsp:sp>
    <dsp:sp modelId="{D5DD50BF-9E03-AA49-9E07-B89ACBC46360}">
      <dsp:nvSpPr>
        <dsp:cNvPr id="0" name=""/>
        <dsp:cNvSpPr/>
      </dsp:nvSpPr>
      <dsp:spPr>
        <a:xfrm>
          <a:off x="2327682" y="1046627"/>
          <a:ext cx="1995156" cy="13955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</a:rPr>
            <a:t>Fortalecimiento de espacio coordinación </a:t>
          </a:r>
          <a:r>
            <a:rPr lang="es-ES" sz="1400" b="1" kern="1200" dirty="0" smtClean="0">
              <a:solidFill>
                <a:srgbClr val="000000"/>
              </a:solidFill>
            </a:rPr>
            <a:t>(Nacional y territorial)</a:t>
          </a:r>
          <a:endParaRPr lang="es-ES" sz="1400" b="1" kern="1200" dirty="0">
            <a:solidFill>
              <a:srgbClr val="000000"/>
            </a:solidFill>
          </a:endParaRPr>
        </a:p>
      </dsp:txBody>
      <dsp:txXfrm>
        <a:off x="2395805" y="1114750"/>
        <a:ext cx="1858910" cy="1259257"/>
      </dsp:txXfrm>
    </dsp:sp>
    <dsp:sp modelId="{E204E366-20B2-0D49-B640-6926608A904D}">
      <dsp:nvSpPr>
        <dsp:cNvPr id="0" name=""/>
        <dsp:cNvSpPr/>
      </dsp:nvSpPr>
      <dsp:spPr>
        <a:xfrm>
          <a:off x="4655364" y="1046627"/>
          <a:ext cx="1995156" cy="13955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>
              <a:solidFill>
                <a:srgbClr val="000000"/>
              </a:solidFill>
            </a:rPr>
            <a:t>Firma de Pacto Nacional contra violencia género </a:t>
          </a:r>
          <a:r>
            <a:rPr lang="es-ES" sz="1600" b="1" kern="1200" dirty="0" smtClean="0">
              <a:solidFill>
                <a:srgbClr val="000000"/>
              </a:solidFill>
            </a:rPr>
            <a:t>(25 Nov) </a:t>
          </a:r>
          <a:endParaRPr lang="es-ES" sz="1600" b="1" kern="1200" dirty="0">
            <a:solidFill>
              <a:srgbClr val="000000"/>
            </a:solidFill>
          </a:endParaRPr>
        </a:p>
      </dsp:txBody>
      <dsp:txXfrm>
        <a:off x="4723487" y="1114750"/>
        <a:ext cx="1858910" cy="12592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DA42D-07EA-F541-898C-2D666DCD4281}">
      <dsp:nvSpPr>
        <dsp:cNvPr id="0" name=""/>
        <dsp:cNvSpPr/>
      </dsp:nvSpPr>
      <dsp:spPr>
        <a:xfrm rot="5400000">
          <a:off x="1460881" y="1107590"/>
          <a:ext cx="972705" cy="11073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B214C7-40B9-BF4F-8B15-D5831E0018AA}">
      <dsp:nvSpPr>
        <dsp:cNvPr id="0" name=""/>
        <dsp:cNvSpPr/>
      </dsp:nvSpPr>
      <dsp:spPr>
        <a:xfrm>
          <a:off x="817706" y="29327"/>
          <a:ext cx="2408396" cy="114617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/>
            <a:t>Identificación</a:t>
          </a:r>
          <a:r>
            <a:rPr lang="es-ES_tradnl" sz="2000" b="1" kern="1200" dirty="0" smtClean="0"/>
            <a:t> NUDOS CRITICOS </a:t>
          </a:r>
          <a:r>
            <a:rPr lang="es-ES_tradnl" sz="1600" kern="1200" dirty="0" smtClean="0"/>
            <a:t>(continuar proceso CJ+ MCDS + PLAN)</a:t>
          </a:r>
          <a:endParaRPr lang="es-ES_tradnl" sz="1600" kern="1200" dirty="0"/>
        </a:p>
      </dsp:txBody>
      <dsp:txXfrm>
        <a:off x="873667" y="85288"/>
        <a:ext cx="2296474" cy="1034248"/>
      </dsp:txXfrm>
    </dsp:sp>
    <dsp:sp modelId="{0A0319B6-6119-DA4F-A136-FF4018B77BF9}">
      <dsp:nvSpPr>
        <dsp:cNvPr id="0" name=""/>
        <dsp:cNvSpPr/>
      </dsp:nvSpPr>
      <dsp:spPr>
        <a:xfrm>
          <a:off x="2840636" y="138640"/>
          <a:ext cx="1190934" cy="926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84E0C-5E69-7949-B2CA-A9A21D7F514C}">
      <dsp:nvSpPr>
        <dsp:cNvPr id="0" name=""/>
        <dsp:cNvSpPr/>
      </dsp:nvSpPr>
      <dsp:spPr>
        <a:xfrm rot="5400000">
          <a:off x="2989208" y="2395118"/>
          <a:ext cx="972705" cy="11073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607DB2-7275-C34A-AEF2-038BBD412966}">
      <dsp:nvSpPr>
        <dsp:cNvPr id="0" name=""/>
        <dsp:cNvSpPr/>
      </dsp:nvSpPr>
      <dsp:spPr>
        <a:xfrm>
          <a:off x="2508323" y="1316855"/>
          <a:ext cx="2379741" cy="114617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Conformación </a:t>
          </a:r>
          <a:r>
            <a:rPr lang="es-ES_tradnl" sz="1800" b="1" kern="1200" dirty="0" smtClean="0"/>
            <a:t>MESAS PROVINCIALES </a:t>
          </a:r>
          <a:r>
            <a:rPr lang="es-ES_tradnl" sz="1600" kern="1200" dirty="0" smtClean="0"/>
            <a:t> (MJDHC)</a:t>
          </a:r>
          <a:endParaRPr lang="es-ES_tradnl" sz="1600" kern="1200" dirty="0"/>
        </a:p>
      </dsp:txBody>
      <dsp:txXfrm>
        <a:off x="2564284" y="1372816"/>
        <a:ext cx="2267819" cy="1034248"/>
      </dsp:txXfrm>
    </dsp:sp>
    <dsp:sp modelId="{5536B00B-2D3C-D745-A3B3-A6F34D104FE2}">
      <dsp:nvSpPr>
        <dsp:cNvPr id="0" name=""/>
        <dsp:cNvSpPr/>
      </dsp:nvSpPr>
      <dsp:spPr>
        <a:xfrm>
          <a:off x="4368964" y="1426168"/>
          <a:ext cx="1190934" cy="926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82786-52D7-C448-9F38-6EFE31802E28}">
      <dsp:nvSpPr>
        <dsp:cNvPr id="0" name=""/>
        <dsp:cNvSpPr/>
      </dsp:nvSpPr>
      <dsp:spPr>
        <a:xfrm rot="5400000">
          <a:off x="4531855" y="3682646"/>
          <a:ext cx="972705" cy="11073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2106C5-05BA-094C-ACCD-5C5669907F5D}">
      <dsp:nvSpPr>
        <dsp:cNvPr id="0" name=""/>
        <dsp:cNvSpPr/>
      </dsp:nvSpPr>
      <dsp:spPr>
        <a:xfrm>
          <a:off x="4013987" y="2604383"/>
          <a:ext cx="2379724" cy="114617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Competencias y Roles</a:t>
          </a:r>
          <a:r>
            <a:rPr lang="es-ES_tradnl" sz="1800" kern="1200" dirty="0" smtClean="0"/>
            <a:t>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(equipo coordinación PLAN)</a:t>
          </a:r>
          <a:endParaRPr lang="es-ES_tradnl" sz="1600" kern="1200" dirty="0"/>
        </a:p>
      </dsp:txBody>
      <dsp:txXfrm>
        <a:off x="4069948" y="2660344"/>
        <a:ext cx="2267802" cy="1034248"/>
      </dsp:txXfrm>
    </dsp:sp>
    <dsp:sp modelId="{85D7B2BC-90ED-AC48-B41A-114AE6DB4077}">
      <dsp:nvSpPr>
        <dsp:cNvPr id="0" name=""/>
        <dsp:cNvSpPr/>
      </dsp:nvSpPr>
      <dsp:spPr>
        <a:xfrm>
          <a:off x="6509751" y="2713697"/>
          <a:ext cx="1553752" cy="926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Consejo Judicatura</a:t>
          </a:r>
          <a:endParaRPr lang="es-ES_tradnl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dirty="0" smtClean="0"/>
            <a:t>Fiscalía</a:t>
          </a:r>
          <a:endParaRPr lang="es-ES_tradnl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smtClean="0"/>
            <a:t>Defensoría Pública</a:t>
          </a:r>
          <a:endParaRPr lang="es-ES_tradnl" sz="10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000" kern="1200" smtClean="0"/>
            <a:t>Asamblea Nacional</a:t>
          </a:r>
          <a:endParaRPr lang="es-ES_tradnl" sz="10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000" kern="1200" smtClean="0"/>
            <a:t>Ministerios coordinadores</a:t>
          </a:r>
          <a:endParaRPr lang="pt-BR" sz="1000" kern="1200"/>
        </a:p>
      </dsp:txBody>
      <dsp:txXfrm>
        <a:off x="6509751" y="2713697"/>
        <a:ext cx="1553752" cy="926385"/>
      </dsp:txXfrm>
    </dsp:sp>
    <dsp:sp modelId="{86893C67-B340-D943-BC07-3DD41196871D}">
      <dsp:nvSpPr>
        <dsp:cNvPr id="0" name=""/>
        <dsp:cNvSpPr/>
      </dsp:nvSpPr>
      <dsp:spPr>
        <a:xfrm>
          <a:off x="5568972" y="3891911"/>
          <a:ext cx="2429045" cy="114617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2000" b="0" kern="1200" dirty="0" smtClean="0"/>
            <a:t>Definir</a:t>
          </a:r>
          <a:r>
            <a:rPr lang="is-IS" sz="2000" b="1" kern="1200" dirty="0" smtClean="0"/>
            <a:t> PROTOCOLOS DE COORDINACIÓN </a:t>
          </a:r>
          <a:r>
            <a:rPr lang="is-IS" sz="2000" kern="1200" dirty="0" smtClean="0"/>
            <a:t>(AT Eurosocial)</a:t>
          </a:r>
          <a:endParaRPr lang="is-IS" sz="2000" kern="1200" dirty="0"/>
        </a:p>
      </dsp:txBody>
      <dsp:txXfrm>
        <a:off x="5624933" y="3947872"/>
        <a:ext cx="2317123" cy="1034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44741-EDB5-784E-B94F-F328DE295D9B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85038-2469-0D4A-B1B9-158C2E8AB00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51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00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54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44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490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36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74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07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90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385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56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DEA2B-7093-124C-B0BB-E75163D94A3F}" type="datetimeFigureOut">
              <a:rPr lang="es-ES" smtClean="0"/>
              <a:t>29/05/15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37DAB-1FDD-3844-A8A8-2A15EB3354D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972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061111"/>
            <a:ext cx="7772400" cy="2254094"/>
          </a:xfrm>
        </p:spPr>
        <p:txBody>
          <a:bodyPr>
            <a:normAutofit/>
          </a:bodyPr>
          <a:lstStyle/>
          <a:p>
            <a:r>
              <a:rPr lang="es-ES" b="1" dirty="0" smtClean="0"/>
              <a:t>Política Pública frente a la Violencia de Género contra Niñez, Adolescencia y Mujeres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605" y="4318814"/>
            <a:ext cx="6400800" cy="848059"/>
          </a:xfrm>
        </p:spPr>
        <p:txBody>
          <a:bodyPr/>
          <a:lstStyle/>
          <a:p>
            <a:r>
              <a:rPr lang="es-ES" dirty="0" smtClean="0"/>
              <a:t>Mayo, 2015</a:t>
            </a:r>
            <a:endParaRPr lang="es-ES" dirty="0"/>
          </a:p>
        </p:txBody>
      </p:sp>
      <p:pic>
        <p:nvPicPr>
          <p:cNvPr id="4" name="Picture 9" descr="logo 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2" y="3564075"/>
            <a:ext cx="7134505" cy="2998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447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5"/>
          <p:cNvSpPr txBox="1">
            <a:spLocks noChangeArrowheads="1"/>
          </p:cNvSpPr>
          <p:nvPr/>
        </p:nvSpPr>
        <p:spPr bwMode="auto">
          <a:xfrm>
            <a:off x="765175" y="1341438"/>
            <a:ext cx="7623175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endParaRPr lang="en-US" sz="4400" b="1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1" name="4 Título"/>
          <p:cNvSpPr txBox="1">
            <a:spLocks/>
          </p:cNvSpPr>
          <p:nvPr/>
        </p:nvSpPr>
        <p:spPr>
          <a:xfrm>
            <a:off x="590550" y="1989138"/>
            <a:ext cx="8229600" cy="57626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s-ES" sz="3600" b="1" dirty="0" smtClean="0">
                <a:solidFill>
                  <a:srgbClr val="C00000"/>
                </a:solidFill>
                <a:cs typeface="Arial" charset="0"/>
              </a:rPr>
              <a:t>PLAN NACIONAL PARA LA ERRADICACIÓN DE LA VIOLENCIA DE GÉNERO HACIA LA NIÑEZ, ADOLESCENCIA Y MUJERES </a:t>
            </a:r>
          </a:p>
          <a:p>
            <a:pPr algn="ctr">
              <a:defRPr/>
            </a:pPr>
            <a:endParaRPr lang="es-ES" sz="3600" b="1" dirty="0" smtClean="0">
              <a:solidFill>
                <a:srgbClr val="C00000"/>
              </a:solidFill>
              <a:cs typeface="Arial" charset="0"/>
            </a:endParaRPr>
          </a:p>
          <a:p>
            <a:pPr algn="ctr">
              <a:defRPr/>
            </a:pPr>
            <a:r>
              <a:rPr lang="es-ES" sz="2800" b="1" dirty="0" smtClean="0">
                <a:solidFill>
                  <a:srgbClr val="C00000"/>
                </a:solidFill>
                <a:cs typeface="Arial" charset="0"/>
              </a:rPr>
              <a:t>PLAN DE ACCIÓN 2015-2017</a:t>
            </a:r>
          </a:p>
          <a:p>
            <a:pPr algn="ctr">
              <a:defRPr/>
            </a:pPr>
            <a:endParaRPr lang="es-ES" sz="3600" b="1" dirty="0" smtClean="0">
              <a:solidFill>
                <a:srgbClr val="C0504D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Maiandra GD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Maiandra GD" charset="0"/>
                <a:cs typeface="Arial" charset="0"/>
              </a:rPr>
              <a:t> </a:t>
            </a:r>
          </a:p>
          <a:p>
            <a:pPr algn="ctr">
              <a:defRPr/>
            </a:pPr>
            <a:endParaRPr lang="es-ES" sz="3600" b="1" dirty="0" smtClean="0">
              <a:solidFill>
                <a:srgbClr val="C0504D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Maiandra GD" charset="0"/>
              <a:cs typeface="Arial" charset="0"/>
            </a:endParaRPr>
          </a:p>
        </p:txBody>
      </p:sp>
      <p:pic>
        <p:nvPicPr>
          <p:cNvPr id="27651" name="Picture 9" descr="logo 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01638"/>
            <a:ext cx="2813050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12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49275"/>
            <a:ext cx="18700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9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Título"/>
          <p:cNvSpPr>
            <a:spLocks noGrp="1"/>
          </p:cNvSpPr>
          <p:nvPr>
            <p:ph type="title"/>
          </p:nvPr>
        </p:nvSpPr>
        <p:spPr>
          <a:xfrm>
            <a:off x="-107950" y="142875"/>
            <a:ext cx="9072563" cy="785813"/>
          </a:xfrm>
        </p:spPr>
        <p:txBody>
          <a:bodyPr/>
          <a:lstStyle/>
          <a:p>
            <a:pPr eaLnBrk="1" hangingPunct="1"/>
            <a:r>
              <a:rPr lang="es-ES" sz="3600" b="1">
                <a:solidFill>
                  <a:srgbClr val="C00000"/>
                </a:solidFill>
                <a:latin typeface="Calibri" charset="0"/>
              </a:rPr>
              <a:t>METODOLOGÍA</a:t>
            </a:r>
          </a:p>
        </p:txBody>
      </p:sp>
      <p:sp>
        <p:nvSpPr>
          <p:cNvPr id="3" name="2 Rectángulo redondeado"/>
          <p:cNvSpPr/>
          <p:nvPr/>
        </p:nvSpPr>
        <p:spPr>
          <a:xfrm>
            <a:off x="758825" y="981075"/>
            <a:ext cx="7197725" cy="9001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endParaRPr lang="es-ES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REVISIÓN MARCO NORMATIVO NACIONAL E INTERNACIONAL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DEFINICIÓN Y </a:t>
            </a:r>
            <a:r>
              <a:rPr lang="es-ES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VALIDACIÓN DE LAS COMPETENCIAS INSTITUCIONALES </a:t>
            </a: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EN MATERIA DE VIOLENCIA DE GÉNERO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Maiandra GD" charset="0"/>
                <a:ea typeface="ＭＳ Ｐゴシック" charset="0"/>
                <a:cs typeface="Arial" charset="0"/>
              </a:rPr>
              <a:t>  </a:t>
            </a:r>
          </a:p>
          <a:p>
            <a:pPr algn="ctr">
              <a:defRPr/>
            </a:pPr>
            <a:endParaRPr lang="es-ES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Maiandra GD" charset="0"/>
                <a:ea typeface="ＭＳ Ｐゴシック" charset="0"/>
                <a:cs typeface="Arial" charset="0"/>
              </a:rPr>
              <a:t> </a:t>
            </a:r>
          </a:p>
          <a:p>
            <a:pPr algn="ctr">
              <a:defRPr/>
            </a:pPr>
            <a:endParaRPr lang="es-ES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39750" y="3789363"/>
            <a:ext cx="7700963" cy="117633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endParaRPr lang="es-ES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LEVANTAMIENTO DE INFORMACIÓN PARA LA ELABORACIÓN </a:t>
            </a:r>
          </a:p>
          <a:p>
            <a:pPr algn="ctr">
              <a:defRPr/>
            </a:pPr>
            <a:r>
              <a:rPr lang="es-ES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DEL PLAN DE ACCIÓN</a:t>
            </a:r>
          </a:p>
          <a:p>
            <a:pPr algn="ctr">
              <a:defRPr/>
            </a:pPr>
            <a:r>
              <a:rPr lang="es-ES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DEFINICIÓN DE OBJETIVOS Y  ACCIONE ESTRATÉGICAS Y METAS POR INSTITUCIÓN    </a:t>
            </a:r>
          </a:p>
          <a:p>
            <a:pPr algn="ctr">
              <a:defRPr/>
            </a:pPr>
            <a:endParaRPr lang="es-ES" sz="1400" b="1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1546225" y="5300663"/>
            <a:ext cx="5618163" cy="10795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r>
              <a:rPr lang="es-ES" sz="200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NUEVO PLAN NACIONAL PARA LA ERRADICACIÓN DE LA VIOLENCIA DE GÉNERO Y SU PLAN DE ACCIÓN 2014-2017</a:t>
            </a:r>
          </a:p>
        </p:txBody>
      </p:sp>
      <p:sp>
        <p:nvSpPr>
          <p:cNvPr id="12" name="11 Flecha abajo"/>
          <p:cNvSpPr/>
          <p:nvPr/>
        </p:nvSpPr>
        <p:spPr>
          <a:xfrm>
            <a:off x="4211638" y="1916113"/>
            <a:ext cx="288925" cy="36036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4211638" y="3357563"/>
            <a:ext cx="288925" cy="431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4" name="13 Flecha abajo"/>
          <p:cNvSpPr/>
          <p:nvPr/>
        </p:nvSpPr>
        <p:spPr>
          <a:xfrm>
            <a:off x="4211638" y="4965700"/>
            <a:ext cx="288925" cy="33496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  <p:pic>
        <p:nvPicPr>
          <p:cNvPr id="29704" name="14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2225"/>
            <a:ext cx="1871662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Rectángulo redondeado"/>
          <p:cNvSpPr/>
          <p:nvPr/>
        </p:nvSpPr>
        <p:spPr>
          <a:xfrm>
            <a:off x="755650" y="2276475"/>
            <a:ext cx="7343775" cy="1081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endParaRPr lang="es-ES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REUNIÓN DE TRABAJO CON TODAS LAS INSTITUCIONES </a:t>
            </a:r>
          </a:p>
          <a:p>
            <a:pPr algn="ctr">
              <a:defRPr/>
            </a:pPr>
            <a:r>
              <a:rPr lang="es-ES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PRESENTACIÓN DE AVANCES Y PROPUESTA DE PRIORIDADES INSTITUCIONALES POR EJES DEL PLAN SEGÚN COMPETENCIAS</a:t>
            </a:r>
          </a:p>
          <a:p>
            <a:pPr algn="ctr">
              <a:defRPr/>
            </a:pPr>
            <a:endParaRPr lang="es-ES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458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Título"/>
          <p:cNvSpPr>
            <a:spLocks noGrp="1"/>
          </p:cNvSpPr>
          <p:nvPr>
            <p:ph type="title"/>
          </p:nvPr>
        </p:nvSpPr>
        <p:spPr>
          <a:xfrm>
            <a:off x="0" y="-1587"/>
            <a:ext cx="8893175" cy="1002146"/>
          </a:xfrm>
        </p:spPr>
        <p:txBody>
          <a:bodyPr/>
          <a:lstStyle/>
          <a:p>
            <a:r>
              <a:rPr lang="es-ES" sz="3200" b="1" dirty="0">
                <a:solidFill>
                  <a:srgbClr val="C00000"/>
                </a:solidFill>
                <a:latin typeface="Calibri" charset="0"/>
              </a:rPr>
              <a:t>PLAN DE ACCIÓN 2015-2017</a:t>
            </a:r>
            <a:endParaRPr lang="es-EC" sz="3200" b="1" dirty="0">
              <a:solidFill>
                <a:srgbClr val="C00000"/>
              </a:solidFill>
              <a:latin typeface="Calibri" charset="0"/>
            </a:endParaRPr>
          </a:p>
        </p:txBody>
      </p:sp>
      <p:sp>
        <p:nvSpPr>
          <p:cNvPr id="41986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1987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473523"/>
              </p:ext>
            </p:extLst>
          </p:nvPr>
        </p:nvGraphicFramePr>
        <p:xfrm>
          <a:off x="106363" y="987477"/>
          <a:ext cx="9002712" cy="5783580"/>
        </p:xfrm>
        <a:graphic>
          <a:graphicData uri="http://schemas.openxmlformats.org/drawingml/2006/table">
            <a:tbl>
              <a:tblPr/>
              <a:tblGrid>
                <a:gridCol w="1152525"/>
                <a:gridCol w="1512887"/>
                <a:gridCol w="1263650"/>
                <a:gridCol w="1152525"/>
                <a:gridCol w="1471613"/>
                <a:gridCol w="1657350"/>
                <a:gridCol w="792162"/>
              </a:tblGrid>
              <a:tr h="1314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OBJETIVOS Y POLÍTICA PNBV 2013-2017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EJES  y OBJETIVOS ESTRATÉGICO  DEL PLAN</a:t>
                      </a: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POLITICAS SECTORIALES AGENDAS DE IGUALDAD</a:t>
                      </a: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OBJETIVOS ESPECÍFICO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PNEVG 2015-2017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ACCIONES ESTRATÉGICAS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FC/GC/CO/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SERVICIOS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INSTITUCIÓN(ES)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RESPONSABLE(S)  IMPLEMENTACIÓN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META AL 2017</a:t>
                      </a: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0515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1: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Transformación de Patrones Socioculturales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2: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Fortalecimiento del Sistema de Protección Especial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3: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Acceso a Justicia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15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4: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Sistema de Registro Único e Información Estratégica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5: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Institucionalidad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 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1 Título"/>
          <p:cNvSpPr>
            <a:spLocks noGrp="1"/>
          </p:cNvSpPr>
          <p:nvPr>
            <p:ph type="title"/>
          </p:nvPr>
        </p:nvSpPr>
        <p:spPr>
          <a:xfrm>
            <a:off x="0" y="578926"/>
            <a:ext cx="8893175" cy="1143000"/>
          </a:xfrm>
        </p:spPr>
        <p:txBody>
          <a:bodyPr/>
          <a:lstStyle/>
          <a:p>
            <a:r>
              <a:rPr lang="es-ES" sz="3200" b="1" dirty="0">
                <a:solidFill>
                  <a:srgbClr val="C00000"/>
                </a:solidFill>
                <a:latin typeface="Calibri" charset="0"/>
              </a:rPr>
              <a:t>PLAN DE ACCIÓN 2015-2017</a:t>
            </a:r>
            <a:br>
              <a:rPr lang="es-ES" sz="3200" b="1" dirty="0">
                <a:solidFill>
                  <a:srgbClr val="C00000"/>
                </a:solidFill>
                <a:latin typeface="Calibri" charset="0"/>
              </a:rPr>
            </a:br>
            <a:r>
              <a:rPr lang="es-ES" sz="3200" b="1" dirty="0">
                <a:solidFill>
                  <a:srgbClr val="C00000"/>
                </a:solidFill>
                <a:latin typeface="Calibri" charset="0"/>
              </a:rPr>
              <a:t>EJES Y OBJETIVOS ESPECÍFICOS</a:t>
            </a:r>
            <a:endParaRPr lang="es-EC" sz="3200" dirty="0">
              <a:solidFill>
                <a:srgbClr val="C00000"/>
              </a:solidFill>
              <a:latin typeface="Calibri" charset="0"/>
            </a:endParaRPr>
          </a:p>
        </p:txBody>
      </p:sp>
      <p:sp>
        <p:nvSpPr>
          <p:cNvPr id="43010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3011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649894"/>
              </p:ext>
            </p:extLst>
          </p:nvPr>
        </p:nvGraphicFramePr>
        <p:xfrm>
          <a:off x="106363" y="1844675"/>
          <a:ext cx="8858250" cy="4752976"/>
        </p:xfrm>
        <a:graphic>
          <a:graphicData uri="http://schemas.openxmlformats.org/drawingml/2006/table">
            <a:tbl>
              <a:tblPr/>
              <a:tblGrid>
                <a:gridCol w="1585912"/>
                <a:gridCol w="7272338"/>
              </a:tblGrid>
              <a:tr h="890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EJES  y OBJETIVOS ESTRATÉGICO  DEL PLAN</a:t>
                      </a: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OBJETIVOS ESPECÍFICO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PNEVG 2015-2017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207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1: Transformación de Patrones Socioculturales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las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capacidades de los/as profesionales y servidores/as públicos/as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en materia de violencia de género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para eliminar las actitudes y prácticas que naturalizan la violencia de género, y que generan </a:t>
                      </a:r>
                      <a:r>
                        <a:rPr kumimoji="0" lang="es-E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revictimización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institucional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Promover e  implementar campañas y acciones de comunicación 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para  sensibilizar y transformar los patrones sociales y culturales que naturalizan la violencia de género y garantizar  el  derecho a una vida libre de violencia en las instituciones que forman parte del Plan y hacia la ciudadanía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2: Fortalecimiento del Sistema de Protección Especial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el sistema de protección integral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para garantizar  la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protección y atención integral, especial y especializada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, así como  la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reparación o restitución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de los derechos vulnerados de las víctimas, fortaleciendo las capacidades de todo el personal técnico.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la articulación y mecanismos de coordinación interinstitucional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para garantizar la  protección,  la atención integral y especializada  de las víctimas de violencia de género y la  restitución o reparación de sus derechos vulnerados.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019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4034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97358"/>
              </p:ext>
            </p:extLst>
          </p:nvPr>
        </p:nvGraphicFramePr>
        <p:xfrm>
          <a:off x="179388" y="836613"/>
          <a:ext cx="8858250" cy="6077279"/>
        </p:xfrm>
        <a:graphic>
          <a:graphicData uri="http://schemas.openxmlformats.org/drawingml/2006/table">
            <a:tbl>
              <a:tblPr/>
              <a:tblGrid>
                <a:gridCol w="2117036"/>
                <a:gridCol w="6741214"/>
              </a:tblGrid>
              <a:tr h="8275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EJES  y OBJETIVOS ESTRATÉGICO  DEL PLAN</a:t>
                      </a: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OBJETIVOS ESPECÍFICO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PNEVG 2015-2017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773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3: Acceso a Justicia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las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capacidades del personal en los servicios 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de las instituciones del Plan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para garantizar el acceso a la justicia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de las víctimas de violencia de género.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la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articulación y  mecanismos de coordinación interinstitucional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 con la función judicial para garantizar el acceso a la justicia  de las víctimas de 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VG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y generar espacio de articulación para </a:t>
                      </a: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seguimiento de casos 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(VIF, Violencia sexual sistema educativo)</a:t>
                      </a:r>
                      <a:endParaRPr kumimoji="0" lang="es-E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9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4: Sistema de Registro Único e Información Estratégica</a:t>
                      </a: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los sistema de registro  e información 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que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permita conocer la situación de  la violencia de género para  la prevención, detección oportuna , atención adecuada y articulada, en materia de violencia de género.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Generar 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información estadística e investigaciones 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que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permitan profundizar en la temática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y mejorar la 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toma de decisiones para el diseño e implementación de políticas públicas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y/o acciones adecuadas para la prevención, atención integral y  erradicación de la violencia de género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0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EJE 5: Institucionalidad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la </a:t>
                      </a:r>
                      <a:r>
                        <a:rPr kumimoji="0" lang="es-E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transversalización</a:t>
                      </a:r>
                      <a:r>
                        <a:rPr kumimoji="0" lang="es-E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e institucionalización de la violencia de género en las instituciones</a:t>
                      </a: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que forman parte del 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Plan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Garantizar la implementación del PNEVG 2015-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2017 asegurando la TERRITORIALIZACION de la POLITICA PUBLICA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383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1 Título"/>
          <p:cNvSpPr>
            <a:spLocks noGrp="1"/>
          </p:cNvSpPr>
          <p:nvPr>
            <p:ph type="title"/>
          </p:nvPr>
        </p:nvSpPr>
        <p:spPr>
          <a:xfrm>
            <a:off x="0" y="773113"/>
            <a:ext cx="8893175" cy="1143000"/>
          </a:xfrm>
        </p:spPr>
        <p:txBody>
          <a:bodyPr>
            <a:normAutofit fontScale="90000"/>
          </a:bodyPr>
          <a:lstStyle/>
          <a:p>
            <a:r>
              <a:rPr lang="es-ES" sz="3200" b="1">
                <a:solidFill>
                  <a:srgbClr val="C0504D"/>
                </a:solidFill>
                <a:latin typeface="Calibri" charset="0"/>
              </a:rPr>
              <a:t>PLAN DE ACCIÓN 2015-2017</a:t>
            </a:r>
            <a:br>
              <a:rPr lang="es-ES" sz="3200" b="1">
                <a:solidFill>
                  <a:srgbClr val="C0504D"/>
                </a:solidFill>
                <a:latin typeface="Calibri" charset="0"/>
              </a:rPr>
            </a:br>
            <a:r>
              <a:rPr lang="es-ES" sz="3200" b="1">
                <a:solidFill>
                  <a:srgbClr val="C0504D"/>
                </a:solidFill>
                <a:latin typeface="Calibri" charset="0"/>
              </a:rPr>
              <a:t>ACCIONES ESTRATÉGICAS, INSTITUCIONES RESPONSABLES Y METAS AL 2017</a:t>
            </a:r>
            <a:endParaRPr lang="es-EC" sz="3200">
              <a:latin typeface="Calibri" charset="0"/>
            </a:endParaRPr>
          </a:p>
        </p:txBody>
      </p:sp>
      <p:sp>
        <p:nvSpPr>
          <p:cNvPr id="45058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5059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95288" y="2493963"/>
          <a:ext cx="8188325" cy="3311525"/>
        </p:xfrm>
        <a:graphic>
          <a:graphicData uri="http://schemas.openxmlformats.org/drawingml/2006/table">
            <a:tbl>
              <a:tblPr/>
              <a:tblGrid>
                <a:gridCol w="1492250"/>
                <a:gridCol w="1330325"/>
                <a:gridCol w="1549400"/>
                <a:gridCol w="1031875"/>
                <a:gridCol w="1614487"/>
                <a:gridCol w="1169988"/>
              </a:tblGrid>
              <a:tr h="479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ACCIONES ESTRATÉGICAS 2015-2017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INSTITUCIÓN(ES) RESPONSABLE(S) DE LA IMPLEMENTACIÓN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METAS AL 2017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Fortalecimiento de Capacidades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Gestión del Conocimiento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Comunicacionales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Servicios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497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010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6082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800698"/>
              </p:ext>
            </p:extLst>
          </p:nvPr>
        </p:nvGraphicFramePr>
        <p:xfrm>
          <a:off x="179388" y="836613"/>
          <a:ext cx="8858250" cy="5945370"/>
        </p:xfrm>
        <a:graphic>
          <a:graphicData uri="http://schemas.openxmlformats.org/drawingml/2006/table">
            <a:tbl>
              <a:tblPr/>
              <a:tblGrid>
                <a:gridCol w="2216150"/>
                <a:gridCol w="6642100"/>
              </a:tblGrid>
              <a:tr h="576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INSTITUCION</a:t>
                      </a: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ACCIONES Y METAS MAS RELEVANTES</a:t>
                      </a: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9439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MINISTERIO DE INTERIOR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Garantizar personal policial de UPC estén sensibilizados y sepan como actuar (modelo y protocolos) donde referir, rutas.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Protocolos para policía especializada DEVIF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Protocolos de investigación para policía judicial (en coordinación con Fiscalía)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Fortalecer captura de prófugos </a:t>
                      </a:r>
                      <a:r>
                        <a:rPr kumimoji="0" lang="es-E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femicidios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o delitos sexuales (</a:t>
                      </a:r>
                      <a:r>
                        <a:rPr kumimoji="0" lang="es-E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p.e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. </a:t>
                      </a:r>
                      <a:r>
                        <a:rPr kumimoji="0" lang="es-E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Sis</a:t>
                      </a: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. Educativo)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Activación de botón de pánico y rutas de seguimiento para seguridad víctima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1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MINISTERIO DE JUSTICIA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</a:t>
                      </a: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ódulos de capacitación y/o sensibilización para funcionarios/as públicos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Rutas y Protocolos para Centros y Casas de Acogida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Trabajo con agresores PPL o en libertad (rehabilitación y atención)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Generación de conocimiento (investigaciones, levantar casos emblemáticos)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Promover acción coordinada con instituciones de función Judicial para garantizar acceso a justicia y reparación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3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MINISTERIO DE EDUCACION</a:t>
                      </a:r>
                      <a:endParaRPr kumimoji="0" lang="es-E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Erradicación de DS en instituciones educativas. Sistema REGISTRO casos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C</a:t>
                      </a:r>
                      <a:r>
                        <a:rPr kumimoji="0" lang="es-ES_tradnl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apacitación</a:t>
                      </a: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a docentes en DETECCION y conocimiento de rutas y protocolos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Información a padres y madres, y a estudiantes para detectar y saber donde acudir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</a:t>
                      </a: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arantizar matrícula inmediata en casos de violencia extrema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82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2 Marcador de contenido"/>
          <p:cNvSpPr>
            <a:spLocks noGrp="1"/>
          </p:cNvSpPr>
          <p:nvPr>
            <p:ph idx="1"/>
          </p:nvPr>
        </p:nvSpPr>
        <p:spPr>
          <a:xfrm>
            <a:off x="395288" y="1711325"/>
            <a:ext cx="8569325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s-EC" sz="2400">
              <a:latin typeface="Calibri" charset="0"/>
            </a:endParaRPr>
          </a:p>
          <a:p>
            <a:pPr marL="0" indent="0">
              <a:buFont typeface="Arial" charset="0"/>
              <a:buNone/>
            </a:pPr>
            <a:endParaRPr lang="es-EC" sz="2400">
              <a:latin typeface="Calibri" charset="0"/>
            </a:endParaRPr>
          </a:p>
        </p:txBody>
      </p:sp>
      <p:pic>
        <p:nvPicPr>
          <p:cNvPr id="47106" name="3 Imagen" descr="Logotipo_republica_ecuador-15_ministerio_justicia_derechos_humanos_cul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902286"/>
              </p:ext>
            </p:extLst>
          </p:nvPr>
        </p:nvGraphicFramePr>
        <p:xfrm>
          <a:off x="179388" y="836613"/>
          <a:ext cx="8858250" cy="6011863"/>
        </p:xfrm>
        <a:graphic>
          <a:graphicData uri="http://schemas.openxmlformats.org/drawingml/2006/table">
            <a:tbl>
              <a:tblPr/>
              <a:tblGrid>
                <a:gridCol w="2216150"/>
                <a:gridCol w="6642100"/>
              </a:tblGrid>
              <a:tr h="8604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INSTITUCION</a:t>
                      </a: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C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ACCIONES Y METAS MAS RELEVANTES</a:t>
                      </a: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882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MINISTERIO DE SALUD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Garantizar prevención y detección oportuna a través de centros de salud y médicos/as familiares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Atención no </a:t>
                      </a:r>
                      <a:r>
                        <a:rPr kumimoji="0" lang="es-ES_tradnl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revictimizante</a:t>
                      </a: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en todas las unidades de salud (todo nivel)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Referir de acuerdo a ruta y a protocolos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Atención psicológica de víctimas</a:t>
                      </a:r>
                      <a:endParaRPr kumimoji="0" lang="es-E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es-E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00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MINISTERIO DE INCLUSION ECONOMICA Y SOCIAL</a:t>
                      </a: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S_tradnl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Prevención y Detección oportuna</a:t>
                      </a: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 a través de todos sus servicios (incluyendo los CIBV)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Activación de bono o créditos para pequeños negocios en casos de reparación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Atención psicosocial de víctimas y sus familias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Investigaciones sobre VG con poblaciones atendidas (discapacidad, NN)</a:t>
                      </a: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CONSEJOS DE IGUALDAD</a:t>
                      </a:r>
                      <a:endParaRPr kumimoji="0" lang="es-E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Sensibilización y acciones de seguimiento a medios de comunciación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Acompañamiento técnico para campañas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Apoyo técnico a los GADs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s-EC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</a:rPr>
                        <a:t>Investigaciones específicas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es-EC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</a:endParaRPr>
                    </a:p>
                  </a:txBody>
                  <a:tcPr marL="59203" marR="592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186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57557"/>
            <a:ext cx="7772400" cy="3159889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ESTRATEGIA para la Implementación del PLAN de ERRADICACION de la Violencia de Género contra Niñez, Adolescencia y Mujeres </a:t>
            </a:r>
            <a:endParaRPr lang="es-E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0913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1308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es-ES" sz="2800" b="1" dirty="0" smtClean="0"/>
              <a:t>INSTITUCIONES /FUNCIONES INVOLUCRADAS </a:t>
            </a:r>
            <a:endParaRPr lang="es-ES" sz="2800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246743" y="1866647"/>
            <a:ext cx="100388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MSP</a:t>
            </a:r>
            <a:endParaRPr lang="es-ES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441495" y="1870347"/>
            <a:ext cx="161034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MINEDUC</a:t>
            </a:r>
            <a:endParaRPr lang="es-ES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3219227" y="1870347"/>
            <a:ext cx="831906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MIES</a:t>
            </a:r>
            <a:endParaRPr lang="es-E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252714" y="1862947"/>
            <a:ext cx="1411390" cy="373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INTERIOR</a:t>
            </a:r>
            <a:endParaRPr lang="es-ES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5752489" y="1866647"/>
            <a:ext cx="128052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JUSTICIA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7080467" y="1466537"/>
            <a:ext cx="1789357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b="1" dirty="0" smtClean="0"/>
              <a:t>DETECTAN</a:t>
            </a:r>
          </a:p>
          <a:p>
            <a:r>
              <a:rPr lang="es-ES" sz="1400" b="1" dirty="0" smtClean="0"/>
              <a:t>ATIENDEN</a:t>
            </a:r>
          </a:p>
          <a:p>
            <a:r>
              <a:rPr lang="es-ES" sz="1400" b="1" dirty="0" smtClean="0"/>
              <a:t>PREVIENEN</a:t>
            </a:r>
          </a:p>
          <a:p>
            <a:r>
              <a:rPr lang="es-ES" sz="1400" b="1" dirty="0" smtClean="0"/>
              <a:t>DENUNCIAN</a:t>
            </a:r>
          </a:p>
          <a:p>
            <a:r>
              <a:rPr lang="es-ES" sz="1400" b="1" dirty="0" smtClean="0"/>
              <a:t>REFIEREN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212142" y="2851041"/>
            <a:ext cx="5098706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ADMINISTRACION DE JUSTICIA</a:t>
            </a:r>
            <a:endParaRPr lang="es-E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731134" y="3347957"/>
            <a:ext cx="2058720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DEFENSORIA PUBLICA</a:t>
            </a:r>
            <a:endParaRPr lang="es-ES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144750" y="3505510"/>
            <a:ext cx="1477991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FISCALIA</a:t>
            </a:r>
            <a:endParaRPr lang="es-ES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4818946" y="3347957"/>
            <a:ext cx="1867086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JUZGADOS</a:t>
            </a:r>
          </a:p>
          <a:p>
            <a:pPr algn="ctr"/>
            <a:r>
              <a:rPr lang="es-ES" b="1" dirty="0" smtClean="0"/>
              <a:t>C. JUDICATURA</a:t>
            </a:r>
            <a:endParaRPr lang="es-ES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7080467" y="3082048"/>
            <a:ext cx="1789357" cy="116955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b="1" dirty="0" smtClean="0"/>
              <a:t>PATROCINIO</a:t>
            </a:r>
          </a:p>
          <a:p>
            <a:r>
              <a:rPr lang="es-ES" sz="1400" b="1" dirty="0" smtClean="0"/>
              <a:t>INVESTIGACION</a:t>
            </a:r>
          </a:p>
          <a:p>
            <a:r>
              <a:rPr lang="es-ES" sz="1400" b="1" dirty="0" smtClean="0"/>
              <a:t>SANCION</a:t>
            </a:r>
          </a:p>
          <a:p>
            <a:r>
              <a:rPr lang="es-ES" sz="1400" b="1" dirty="0" smtClean="0"/>
              <a:t>PROTECCIÓN</a:t>
            </a:r>
            <a:endParaRPr lang="es-ES" sz="1400" b="1" dirty="0"/>
          </a:p>
          <a:p>
            <a:endParaRPr lang="es-ES" sz="1400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18720" y="4963344"/>
            <a:ext cx="831906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MSP</a:t>
            </a:r>
            <a:endParaRPr lang="es-ES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613144" y="4963946"/>
            <a:ext cx="143869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MINEDUC</a:t>
            </a:r>
            <a:endParaRPr lang="es-ES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3345542" y="4952490"/>
            <a:ext cx="831906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MIES</a:t>
            </a:r>
            <a:endParaRPr lang="es-ES" b="1" dirty="0"/>
          </a:p>
        </p:txBody>
      </p:sp>
      <p:sp>
        <p:nvSpPr>
          <p:cNvPr id="17" name="CuadroTexto 16"/>
          <p:cNvSpPr txBox="1"/>
          <p:nvPr/>
        </p:nvSpPr>
        <p:spPr>
          <a:xfrm>
            <a:off x="4367007" y="5000884"/>
            <a:ext cx="1385482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INTERIOR</a:t>
            </a:r>
            <a:endParaRPr lang="es-ES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2770604" y="5719126"/>
            <a:ext cx="128052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JUSTICIA</a:t>
            </a:r>
            <a:endParaRPr lang="es-ES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987070" y="5682188"/>
            <a:ext cx="1422301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VIVIENDA</a:t>
            </a:r>
            <a:endParaRPr lang="es-ES" b="1" dirty="0"/>
          </a:p>
        </p:txBody>
      </p:sp>
      <p:sp>
        <p:nvSpPr>
          <p:cNvPr id="20" name="CuadroTexto 19"/>
          <p:cNvSpPr txBox="1"/>
          <p:nvPr/>
        </p:nvSpPr>
        <p:spPr>
          <a:xfrm>
            <a:off x="7169095" y="4820536"/>
            <a:ext cx="1587572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b="1" dirty="0" smtClean="0"/>
              <a:t>RESTITUCION</a:t>
            </a:r>
          </a:p>
          <a:p>
            <a:r>
              <a:rPr lang="es-ES" sz="1400" b="1" dirty="0" smtClean="0"/>
              <a:t>REPARACION</a:t>
            </a:r>
          </a:p>
          <a:p>
            <a:r>
              <a:rPr lang="es-ES" sz="1400" b="1" dirty="0" smtClean="0"/>
              <a:t>PROTECCION</a:t>
            </a:r>
          </a:p>
          <a:p>
            <a:endParaRPr lang="es-ES" b="1" dirty="0"/>
          </a:p>
        </p:txBody>
      </p:sp>
      <p:sp>
        <p:nvSpPr>
          <p:cNvPr id="23" name="Flecha curvada hacia la izquierda 22"/>
          <p:cNvSpPr/>
          <p:nvPr/>
        </p:nvSpPr>
        <p:spPr>
          <a:xfrm>
            <a:off x="5814891" y="4251599"/>
            <a:ext cx="991913" cy="1652193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Flecha curvada hacia la derecha 23"/>
          <p:cNvSpPr/>
          <p:nvPr/>
        </p:nvSpPr>
        <p:spPr>
          <a:xfrm>
            <a:off x="418720" y="2235979"/>
            <a:ext cx="793422" cy="1022882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288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ítulo 1"/>
          <p:cNvSpPr>
            <a:spLocks noGrp="1"/>
          </p:cNvSpPr>
          <p:nvPr>
            <p:ph type="ctrTitle"/>
          </p:nvPr>
        </p:nvSpPr>
        <p:spPr>
          <a:xfrm>
            <a:off x="539750" y="115888"/>
            <a:ext cx="7772400" cy="649287"/>
          </a:xfrm>
        </p:spPr>
        <p:txBody>
          <a:bodyPr/>
          <a:lstStyle/>
          <a:p>
            <a:pPr algn="r"/>
            <a:r>
              <a:rPr lang="es-ES" sz="2400" b="1" dirty="0">
                <a:latin typeface="Calibri" charset="0"/>
              </a:rPr>
              <a:t>Caso 1: </a:t>
            </a:r>
            <a:r>
              <a:rPr lang="es-ES" sz="2400" b="1" dirty="0" smtClean="0">
                <a:latin typeface="Calibri" charset="0"/>
              </a:rPr>
              <a:t>KAREN</a:t>
            </a:r>
            <a:endParaRPr lang="es-ES" sz="2400" b="1" dirty="0">
              <a:latin typeface="Calibri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850" y="692150"/>
            <a:ext cx="8424863" cy="5905500"/>
          </a:xfrm>
        </p:spPr>
        <p:txBody>
          <a:bodyPr/>
          <a:lstStyle/>
          <a:p>
            <a:pPr algn="l">
              <a:defRPr/>
            </a:pPr>
            <a:r>
              <a:rPr lang="es-EC" sz="1400" b="1" dirty="0" smtClean="0">
                <a:solidFill>
                  <a:schemeClr val="tx1"/>
                </a:solidFill>
              </a:rPr>
              <a:t>Edad</a:t>
            </a:r>
            <a:r>
              <a:rPr lang="es-EC" sz="1400" dirty="0">
                <a:solidFill>
                  <a:schemeClr val="tx1"/>
                </a:solidFill>
              </a:rPr>
              <a:t>: 27 años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b="1" dirty="0">
                <a:solidFill>
                  <a:schemeClr val="tx1"/>
                </a:solidFill>
              </a:rPr>
              <a:t>Instrucción:</a:t>
            </a:r>
            <a:r>
              <a:rPr lang="es-EC" sz="1400" dirty="0">
                <a:solidFill>
                  <a:schemeClr val="tx1"/>
                </a:solidFill>
              </a:rPr>
              <a:t> 3er grado 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b="1" dirty="0" smtClean="0">
                <a:solidFill>
                  <a:schemeClr val="tx1"/>
                </a:solidFill>
              </a:rPr>
              <a:t>Domicilio:</a:t>
            </a:r>
            <a:r>
              <a:rPr lang="es-EC" sz="1400" dirty="0" smtClean="0">
                <a:solidFill>
                  <a:schemeClr val="tx1"/>
                </a:solidFill>
              </a:rPr>
              <a:t> Guayaquil</a:t>
            </a:r>
            <a:endParaRPr lang="es-ES_tradnl" sz="1400" dirty="0" smtClean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b="1" dirty="0" smtClean="0">
                <a:solidFill>
                  <a:schemeClr val="tx1"/>
                </a:solidFill>
              </a:rPr>
              <a:t>Hijos/as:</a:t>
            </a:r>
            <a:r>
              <a:rPr lang="es-EC" sz="1400" dirty="0" smtClean="0">
                <a:solidFill>
                  <a:schemeClr val="tx1"/>
                </a:solidFill>
              </a:rPr>
              <a:t> 3 niños (2 niñas y 1 niño): 3, 6 y 8 años (actualmente en Esmeraldas)</a:t>
            </a:r>
            <a:endParaRPr lang="es-ES_tradnl" sz="1400" dirty="0" smtClean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b="1" dirty="0" smtClean="0">
                <a:solidFill>
                  <a:schemeClr val="tx1"/>
                </a:solidFill>
              </a:rPr>
              <a:t>Antecedentes</a:t>
            </a:r>
            <a:r>
              <a:rPr lang="es-EC" sz="1400" b="1" dirty="0">
                <a:solidFill>
                  <a:schemeClr val="tx1"/>
                </a:solidFill>
              </a:rPr>
              <a:t>:  </a:t>
            </a:r>
            <a:r>
              <a:rPr lang="es-EC" sz="1400" dirty="0">
                <a:solidFill>
                  <a:schemeClr val="tx1"/>
                </a:solidFill>
              </a:rPr>
              <a:t>Karen  sufrió violencia en todas sus manifestaciones en su relación de pareja DURANTE 8 años. Recibió amenazas inclusive de ser asesinada</a:t>
            </a:r>
            <a:r>
              <a:rPr lang="es-EC" sz="1400" dirty="0" smtClean="0">
                <a:solidFill>
                  <a:schemeClr val="tx1"/>
                </a:solidFill>
              </a:rPr>
              <a:t>.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dirty="0">
                <a:solidFill>
                  <a:schemeClr val="tx1"/>
                </a:solidFill>
              </a:rPr>
              <a:t>En el 2014 decidió marchase a Esmeraldas con sus hijos, pero regresó </a:t>
            </a:r>
            <a:r>
              <a:rPr lang="es-EC" sz="1400" u="sng" dirty="0" smtClean="0">
                <a:solidFill>
                  <a:schemeClr val="tx1"/>
                </a:solidFill>
              </a:rPr>
              <a:t>para no perder su vivienda </a:t>
            </a:r>
            <a:r>
              <a:rPr lang="es-EC" sz="1400" dirty="0" smtClean="0">
                <a:solidFill>
                  <a:schemeClr val="tx1"/>
                </a:solidFill>
              </a:rPr>
              <a:t>y porque</a:t>
            </a:r>
            <a:r>
              <a:rPr lang="es-EC" sz="1400" u="sng" dirty="0" smtClean="0">
                <a:solidFill>
                  <a:schemeClr val="tx1"/>
                </a:solidFill>
              </a:rPr>
              <a:t> </a:t>
            </a:r>
            <a:r>
              <a:rPr lang="es-EC" sz="1400" u="sng" dirty="0">
                <a:solidFill>
                  <a:schemeClr val="tx1"/>
                </a:solidFill>
              </a:rPr>
              <a:t>no pudo insertar a sus hijos en el sistema educativo </a:t>
            </a:r>
            <a:r>
              <a:rPr lang="es-EC" sz="1400" dirty="0">
                <a:solidFill>
                  <a:schemeClr val="tx1"/>
                </a:solidFill>
              </a:rPr>
              <a:t>en dicha provincia</a:t>
            </a:r>
            <a:r>
              <a:rPr lang="es-EC" sz="1400" dirty="0" smtClean="0">
                <a:solidFill>
                  <a:schemeClr val="tx1"/>
                </a:solidFill>
              </a:rPr>
              <a:t>.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dirty="0">
                <a:solidFill>
                  <a:schemeClr val="tx1"/>
                </a:solidFill>
              </a:rPr>
              <a:t>El día 22 de junio, </a:t>
            </a:r>
            <a:r>
              <a:rPr lang="es-EC" sz="1400" dirty="0" smtClean="0">
                <a:solidFill>
                  <a:schemeClr val="tx1"/>
                </a:solidFill>
              </a:rPr>
              <a:t>su </a:t>
            </a:r>
            <a:r>
              <a:rPr lang="es-EC" sz="1400" dirty="0">
                <a:solidFill>
                  <a:schemeClr val="tx1"/>
                </a:solidFill>
              </a:rPr>
              <a:t>ex conviviente ingresó a la </a:t>
            </a:r>
            <a:r>
              <a:rPr lang="es-EC" sz="1400" dirty="0" smtClean="0">
                <a:solidFill>
                  <a:schemeClr val="tx1"/>
                </a:solidFill>
              </a:rPr>
              <a:t>casa, golpeó a Karen por no aceptar “estar” con él, e </a:t>
            </a:r>
            <a:r>
              <a:rPr lang="es-EC" sz="1400" dirty="0">
                <a:solidFill>
                  <a:schemeClr val="tx1"/>
                </a:solidFill>
              </a:rPr>
              <a:t>intentó ASESINARLA con un cuchillo, </a:t>
            </a:r>
            <a:r>
              <a:rPr lang="es-EC" sz="1400" dirty="0" smtClean="0">
                <a:solidFill>
                  <a:schemeClr val="tx1"/>
                </a:solidFill>
              </a:rPr>
              <a:t>hiriéndola (le cortó parte </a:t>
            </a:r>
            <a:r>
              <a:rPr lang="es-EC" sz="1400" dirty="0">
                <a:solidFill>
                  <a:schemeClr val="tx1"/>
                </a:solidFill>
              </a:rPr>
              <a:t>de la oreja y </a:t>
            </a:r>
            <a:r>
              <a:rPr lang="es-EC" sz="1400" dirty="0" smtClean="0">
                <a:solidFill>
                  <a:schemeClr val="tx1"/>
                </a:solidFill>
              </a:rPr>
              <a:t>mordió </a:t>
            </a:r>
            <a:r>
              <a:rPr lang="es-EC" sz="1400" dirty="0">
                <a:solidFill>
                  <a:schemeClr val="tx1"/>
                </a:solidFill>
              </a:rPr>
              <a:t>la </a:t>
            </a:r>
            <a:r>
              <a:rPr lang="es-EC" sz="1400" dirty="0" smtClean="0">
                <a:solidFill>
                  <a:schemeClr val="tx1"/>
                </a:solidFill>
              </a:rPr>
              <a:t>cara).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dirty="0" smtClean="0">
                <a:solidFill>
                  <a:schemeClr val="tx1"/>
                </a:solidFill>
              </a:rPr>
              <a:t>Ante los </a:t>
            </a:r>
            <a:r>
              <a:rPr lang="es-EC" sz="1400" dirty="0">
                <a:solidFill>
                  <a:schemeClr val="tx1"/>
                </a:solidFill>
              </a:rPr>
              <a:t>ataques </a:t>
            </a:r>
            <a:r>
              <a:rPr lang="es-EC" sz="1400" dirty="0" smtClean="0">
                <a:solidFill>
                  <a:schemeClr val="tx1"/>
                </a:solidFill>
              </a:rPr>
              <a:t>Karen se defendió</a:t>
            </a:r>
            <a:r>
              <a:rPr lang="es-EC" sz="1400" dirty="0">
                <a:solidFill>
                  <a:schemeClr val="tx1"/>
                </a:solidFill>
              </a:rPr>
              <a:t>,</a:t>
            </a:r>
            <a:r>
              <a:rPr lang="es-EC" sz="1400" dirty="0" smtClean="0">
                <a:solidFill>
                  <a:schemeClr val="tx1"/>
                </a:solidFill>
              </a:rPr>
              <a:t> y </a:t>
            </a:r>
            <a:r>
              <a:rPr lang="es-EC" sz="1400" dirty="0">
                <a:solidFill>
                  <a:schemeClr val="tx1"/>
                </a:solidFill>
              </a:rPr>
              <a:t>en medio del hecho de violencia, el agresor sufrió una puñalada MORTAL</a:t>
            </a:r>
            <a:r>
              <a:rPr lang="es-EC" sz="1400" dirty="0" smtClean="0">
                <a:solidFill>
                  <a:schemeClr val="tx1"/>
                </a:solidFill>
              </a:rPr>
              <a:t>.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S" sz="1400" dirty="0">
                <a:solidFill>
                  <a:schemeClr val="tx1"/>
                </a:solidFill>
              </a:rPr>
              <a:t>Este mismo día  Karen se </a:t>
            </a:r>
            <a:r>
              <a:rPr lang="es-ES" sz="1400" dirty="0" smtClean="0">
                <a:solidFill>
                  <a:schemeClr val="tx1"/>
                </a:solidFill>
              </a:rPr>
              <a:t>entregó </a:t>
            </a:r>
            <a:r>
              <a:rPr lang="es-ES" sz="1400" dirty="0">
                <a:solidFill>
                  <a:schemeClr val="tx1"/>
                </a:solidFill>
              </a:rPr>
              <a:t>a la policía, permaneciendo 7 meses detenida en el </a:t>
            </a:r>
            <a:r>
              <a:rPr lang="es-ES" sz="1400" dirty="0" smtClean="0">
                <a:solidFill>
                  <a:schemeClr val="tx1"/>
                </a:solidFill>
              </a:rPr>
              <a:t>CRS.</a:t>
            </a:r>
            <a:endParaRPr lang="es-ES_tradnl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es-EC" sz="1400" dirty="0">
                <a:solidFill>
                  <a:srgbClr val="000000"/>
                </a:solidFill>
              </a:rPr>
              <a:t>E</a:t>
            </a:r>
            <a:r>
              <a:rPr lang="es-EC" sz="1400" dirty="0" smtClean="0">
                <a:solidFill>
                  <a:srgbClr val="000000"/>
                </a:solidFill>
              </a:rPr>
              <a:t>l </a:t>
            </a:r>
            <a:r>
              <a:rPr lang="es-EC" sz="1400" dirty="0">
                <a:solidFill>
                  <a:srgbClr val="000000"/>
                </a:solidFill>
              </a:rPr>
              <a:t>27 de </a:t>
            </a:r>
            <a:r>
              <a:rPr lang="es-EC" sz="1400" dirty="0" smtClean="0">
                <a:solidFill>
                  <a:srgbClr val="000000"/>
                </a:solidFill>
              </a:rPr>
              <a:t>Enero en Audiencia Pública, el Tribunal Sexto de </a:t>
            </a:r>
            <a:r>
              <a:rPr lang="es-EC" sz="1400" dirty="0">
                <a:solidFill>
                  <a:srgbClr val="000000"/>
                </a:solidFill>
              </a:rPr>
              <a:t>Garantías </a:t>
            </a:r>
            <a:r>
              <a:rPr lang="es-EC" sz="1400" dirty="0" smtClean="0">
                <a:solidFill>
                  <a:srgbClr val="000000"/>
                </a:solidFill>
              </a:rPr>
              <a:t>Penales REITERA </a:t>
            </a:r>
            <a:r>
              <a:rPr lang="es-EC" sz="1400" dirty="0">
                <a:solidFill>
                  <a:srgbClr val="000000"/>
                </a:solidFill>
              </a:rPr>
              <a:t>SU INOCENCIA OTORGÁNDOLE EN EL MISMO MOMENTO SU </a:t>
            </a:r>
            <a:r>
              <a:rPr lang="es-EC" sz="1400" dirty="0" smtClean="0">
                <a:solidFill>
                  <a:srgbClr val="000000"/>
                </a:solidFill>
              </a:rPr>
              <a:t>LIBERTAD, por </a:t>
            </a:r>
            <a:r>
              <a:rPr lang="es-EC" sz="1400" dirty="0">
                <a:solidFill>
                  <a:srgbClr val="000000"/>
                </a:solidFill>
              </a:rPr>
              <a:t>haberse reconocido la coherencia del testimonio de Karen, haber sido víctima de </a:t>
            </a:r>
            <a:r>
              <a:rPr lang="es-EC" sz="1400" dirty="0" smtClean="0">
                <a:solidFill>
                  <a:srgbClr val="000000"/>
                </a:solidFill>
              </a:rPr>
              <a:t>violencia sistemática </a:t>
            </a:r>
            <a:r>
              <a:rPr lang="es-EC" sz="1400" dirty="0">
                <a:solidFill>
                  <a:srgbClr val="000000"/>
                </a:solidFill>
              </a:rPr>
              <a:t>y haber actuado en LEGÍTIMA DEFENSA</a:t>
            </a:r>
            <a:r>
              <a:rPr lang="es-EC" sz="1400" dirty="0" smtClean="0">
                <a:solidFill>
                  <a:srgbClr val="000000"/>
                </a:solidFill>
              </a:rPr>
              <a:t>.</a:t>
            </a:r>
          </a:p>
          <a:p>
            <a:pPr algn="l">
              <a:defRPr/>
            </a:pPr>
            <a:endParaRPr lang="es-ES_tradnl" sz="14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es-EC" sz="1400" b="1" dirty="0">
                <a:solidFill>
                  <a:srgbClr val="000000"/>
                </a:solidFill>
              </a:rPr>
              <a:t>Necesidades Urgentes</a:t>
            </a:r>
            <a:r>
              <a:rPr lang="es-EC" sz="1400" b="1" dirty="0" smtClean="0">
                <a:solidFill>
                  <a:srgbClr val="000000"/>
                </a:solidFill>
              </a:rPr>
              <a:t>:</a:t>
            </a:r>
            <a:r>
              <a:rPr lang="es-EC" sz="1400" dirty="0">
                <a:solidFill>
                  <a:srgbClr val="000000"/>
                </a:solidFill>
              </a:rPr>
              <a:t> </a:t>
            </a:r>
            <a:endParaRPr lang="es-ES_tradnl" sz="1400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b="1" dirty="0">
                <a:solidFill>
                  <a:srgbClr val="000000"/>
                </a:solidFill>
              </a:rPr>
              <a:t>Cambiar su domicilio a </a:t>
            </a:r>
            <a:r>
              <a:rPr lang="es-EC" sz="1400" b="1" dirty="0" smtClean="0">
                <a:solidFill>
                  <a:srgbClr val="000000"/>
                </a:solidFill>
              </a:rPr>
              <a:t>Esmeraldas</a:t>
            </a:r>
            <a:r>
              <a:rPr lang="es-EC" sz="1400" dirty="0">
                <a:solidFill>
                  <a:srgbClr val="000000"/>
                </a:solidFill>
              </a:rPr>
              <a:t>, pues </a:t>
            </a:r>
            <a:r>
              <a:rPr lang="es-EC" sz="1400" dirty="0" smtClean="0">
                <a:solidFill>
                  <a:srgbClr val="000000"/>
                </a:solidFill>
              </a:rPr>
              <a:t>allá vive </a:t>
            </a:r>
            <a:r>
              <a:rPr lang="es-EC" sz="1400" dirty="0">
                <a:solidFill>
                  <a:srgbClr val="000000"/>
                </a:solidFill>
              </a:rPr>
              <a:t>su abuela </a:t>
            </a:r>
            <a:r>
              <a:rPr lang="es-EC" sz="1400" dirty="0" smtClean="0">
                <a:solidFill>
                  <a:srgbClr val="000000"/>
                </a:solidFill>
              </a:rPr>
              <a:t>paterna. En Gye. a pocos metros de su casa viven los </a:t>
            </a:r>
            <a:r>
              <a:rPr lang="es-EC" sz="1400" dirty="0">
                <a:solidFill>
                  <a:srgbClr val="000000"/>
                </a:solidFill>
              </a:rPr>
              <a:t>familiares del padre de sus hijos/</a:t>
            </a:r>
            <a:r>
              <a:rPr lang="es-EC" sz="1400" dirty="0" smtClean="0">
                <a:solidFill>
                  <a:srgbClr val="000000"/>
                </a:solidFill>
              </a:rPr>
              <a:t>as, por </a:t>
            </a:r>
            <a:r>
              <a:rPr lang="es-EC" sz="1400" dirty="0">
                <a:solidFill>
                  <a:srgbClr val="000000"/>
                </a:solidFill>
              </a:rPr>
              <a:t>lo que puede ser </a:t>
            </a:r>
            <a:r>
              <a:rPr lang="es-EC" sz="1400" dirty="0" smtClean="0">
                <a:solidFill>
                  <a:srgbClr val="000000"/>
                </a:solidFill>
              </a:rPr>
              <a:t>riesgoso </a:t>
            </a:r>
            <a:r>
              <a:rPr lang="es-EC" sz="1400" dirty="0">
                <a:solidFill>
                  <a:srgbClr val="000000"/>
                </a:solidFill>
              </a:rPr>
              <a:t>para ella y sus pequeños</a:t>
            </a:r>
            <a:r>
              <a:rPr lang="es-EC" sz="1400" dirty="0" smtClean="0">
                <a:solidFill>
                  <a:srgbClr val="000000"/>
                </a:solidFill>
              </a:rPr>
              <a:t>.</a:t>
            </a:r>
            <a:r>
              <a:rPr lang="es-EC" sz="1400" dirty="0">
                <a:solidFill>
                  <a:srgbClr val="000000"/>
                </a:solidFill>
              </a:rPr>
              <a:t> </a:t>
            </a:r>
            <a:endParaRPr lang="es-ES_tradnl" sz="1400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b="1" dirty="0" smtClean="0">
                <a:solidFill>
                  <a:srgbClr val="000000"/>
                </a:solidFill>
              </a:rPr>
              <a:t>Contar </a:t>
            </a:r>
            <a:r>
              <a:rPr lang="es-EC" sz="1400" b="1" dirty="0">
                <a:solidFill>
                  <a:srgbClr val="000000"/>
                </a:solidFill>
              </a:rPr>
              <a:t>con un trabajo o préstamo para una iniciativa productiva</a:t>
            </a:r>
            <a:r>
              <a:rPr lang="es-EC" sz="1400" b="1" dirty="0" smtClean="0">
                <a:solidFill>
                  <a:srgbClr val="000000"/>
                </a:solidFill>
              </a:rPr>
              <a:t>.</a:t>
            </a:r>
            <a:r>
              <a:rPr lang="es-EC" sz="1400" b="1" dirty="0">
                <a:solidFill>
                  <a:srgbClr val="000000"/>
                </a:solidFill>
              </a:rPr>
              <a:t> </a:t>
            </a:r>
            <a:r>
              <a:rPr lang="es-EC" sz="1400" b="1" dirty="0" smtClean="0">
                <a:solidFill>
                  <a:srgbClr val="000000"/>
                </a:solidFill>
              </a:rPr>
              <a:t> </a:t>
            </a:r>
            <a:r>
              <a:rPr lang="es-ES" sz="1400" b="1" dirty="0" smtClean="0">
                <a:solidFill>
                  <a:srgbClr val="000000"/>
                </a:solidFill>
              </a:rPr>
              <a:t>O</a:t>
            </a:r>
            <a:r>
              <a:rPr lang="es-EC" sz="1400" b="1" dirty="0" smtClean="0">
                <a:solidFill>
                  <a:srgbClr val="000000"/>
                </a:solidFill>
              </a:rPr>
              <a:t> Bono </a:t>
            </a:r>
            <a:r>
              <a:rPr lang="es-EC" sz="1400" b="1" dirty="0">
                <a:solidFill>
                  <a:srgbClr val="000000"/>
                </a:solidFill>
              </a:rPr>
              <a:t>de Desarrollo </a:t>
            </a:r>
            <a:r>
              <a:rPr lang="es-EC" sz="1400" b="1" dirty="0" smtClean="0">
                <a:solidFill>
                  <a:srgbClr val="000000"/>
                </a:solidFill>
              </a:rPr>
              <a:t>humano</a:t>
            </a:r>
            <a:r>
              <a:rPr lang="es-EC" sz="1400" b="1" dirty="0">
                <a:solidFill>
                  <a:srgbClr val="000000"/>
                </a:solidFill>
              </a:rPr>
              <a:t> </a:t>
            </a:r>
            <a:r>
              <a:rPr lang="es-EC" sz="1400" b="1" dirty="0" smtClean="0">
                <a:solidFill>
                  <a:srgbClr val="000000"/>
                </a:solidFill>
              </a:rPr>
              <a:t>??</a:t>
            </a:r>
            <a:endParaRPr lang="es-ES_tradnl" sz="1400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b="1" dirty="0">
                <a:solidFill>
                  <a:srgbClr val="000000"/>
                </a:solidFill>
              </a:rPr>
              <a:t>Apoyo Sicológico para Karen y sus pequeños hijos</a:t>
            </a:r>
            <a:r>
              <a:rPr lang="es-EC" sz="1400" b="1" dirty="0" smtClean="0">
                <a:solidFill>
                  <a:srgbClr val="000000"/>
                </a:solidFill>
              </a:rPr>
              <a:t>.</a:t>
            </a:r>
            <a:endParaRPr lang="es-ES_tradnl" sz="1400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b="1" dirty="0">
                <a:solidFill>
                  <a:srgbClr val="000000"/>
                </a:solidFill>
              </a:rPr>
              <a:t>Apoyo y acompañamiento para recuperar a sus hijos, una vez  terminen con su periodo </a:t>
            </a:r>
            <a:r>
              <a:rPr lang="es-EC" sz="1400" b="1" dirty="0" smtClean="0">
                <a:solidFill>
                  <a:srgbClr val="000000"/>
                </a:solidFill>
              </a:rPr>
              <a:t>escolar (partidas de nacimiento, ella no tiene recursos para hacerlo)</a:t>
            </a:r>
          </a:p>
          <a:p>
            <a:pPr algn="l">
              <a:defRPr/>
            </a:pPr>
            <a:endParaRPr lang="es-ES_tradnl" sz="1400" dirty="0">
              <a:solidFill>
                <a:srgbClr val="000000"/>
              </a:solidFill>
            </a:endParaRPr>
          </a:p>
          <a:p>
            <a:pPr algn="l">
              <a:defRPr/>
            </a:pPr>
            <a:endParaRPr lang="es-E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54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0890" y="176006"/>
            <a:ext cx="6949500" cy="785655"/>
          </a:xfrm>
        </p:spPr>
        <p:txBody>
          <a:bodyPr>
            <a:noAutofit/>
          </a:bodyPr>
          <a:lstStyle/>
          <a:p>
            <a:r>
              <a:rPr lang="es-ES" sz="3200" dirty="0" smtClean="0"/>
              <a:t>Iniciativas territoriales de coordinación sobre </a:t>
            </a:r>
            <a:r>
              <a:rPr lang="es-ES" sz="3200" b="1" dirty="0" smtClean="0"/>
              <a:t>Violencia de Género</a:t>
            </a:r>
            <a:endParaRPr lang="es-ES" sz="3200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183081" y="1356189"/>
            <a:ext cx="199740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C. Judicatura + MCDS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398876" y="1516466"/>
            <a:ext cx="144257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MJDHC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4063088" y="1516466"/>
            <a:ext cx="1800133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MCDS (</a:t>
            </a:r>
            <a:r>
              <a:rPr lang="es-ES" dirty="0" err="1" smtClean="0"/>
              <a:t>Gye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009900" y="1012220"/>
            <a:ext cx="142062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FISCALIA + Consejo Igualdad Género 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168483" y="2613746"/>
            <a:ext cx="19974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Proceso para definir RUTA de ACCESO a la Justicia</a:t>
            </a:r>
          </a:p>
          <a:p>
            <a:endParaRPr lang="es-ES" dirty="0" smtClean="0"/>
          </a:p>
          <a:p>
            <a:r>
              <a:rPr lang="es-ES" dirty="0" smtClean="0"/>
              <a:t>Talleres provinciales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Nudos críticos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Propuesta ruta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2282092" y="2613746"/>
            <a:ext cx="17014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Mesa Provincial contra la Violencia de Género</a:t>
            </a:r>
          </a:p>
          <a:p>
            <a:pPr marL="285750" indent="-285750">
              <a:buFontTx/>
              <a:buChar char="-"/>
            </a:pPr>
            <a:r>
              <a:rPr lang="es-ES" dirty="0" smtClean="0"/>
              <a:t>Propuesta de coordinación</a:t>
            </a:r>
          </a:p>
          <a:p>
            <a:pPr marL="285750" indent="-285750">
              <a:buFontTx/>
              <a:buChar char="-"/>
            </a:pPr>
            <a:r>
              <a:rPr lang="es-ES" dirty="0"/>
              <a:t>S</a:t>
            </a:r>
            <a:r>
              <a:rPr lang="es-ES" dirty="0" smtClean="0"/>
              <a:t>eguimiento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4248035" y="2613746"/>
            <a:ext cx="1417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Mesa contra la Violencia de Género</a:t>
            </a:r>
            <a:endParaRPr lang="es-ES" dirty="0"/>
          </a:p>
        </p:txBody>
      </p:sp>
      <p:sp>
        <p:nvSpPr>
          <p:cNvPr id="10" name="Flecha abajo 9"/>
          <p:cNvSpPr/>
          <p:nvPr/>
        </p:nvSpPr>
        <p:spPr>
          <a:xfrm>
            <a:off x="688599" y="2108257"/>
            <a:ext cx="727451" cy="50548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abajo 10"/>
          <p:cNvSpPr/>
          <p:nvPr/>
        </p:nvSpPr>
        <p:spPr>
          <a:xfrm>
            <a:off x="2703566" y="2108257"/>
            <a:ext cx="789099" cy="505489"/>
          </a:xfrm>
          <a:prstGeom prst="down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abajo 11"/>
          <p:cNvSpPr/>
          <p:nvPr/>
        </p:nvSpPr>
        <p:spPr>
          <a:xfrm>
            <a:off x="4525997" y="2108257"/>
            <a:ext cx="789099" cy="505489"/>
          </a:xfrm>
          <a:prstGeom prst="downArrow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lecha abajo 12"/>
          <p:cNvSpPr/>
          <p:nvPr/>
        </p:nvSpPr>
        <p:spPr>
          <a:xfrm>
            <a:off x="6428634" y="2276632"/>
            <a:ext cx="789099" cy="505489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5778312" y="2798886"/>
            <a:ext cx="20713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Mesa FEMICIDO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Acceso a Justicia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Seguimiento de casos 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34350" y="5248588"/>
            <a:ext cx="2046139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 smtClean="0"/>
              <a:t>MSP, MIES, MINEDUC, MJDHC, Interior, CJ, Fiscalía, Defensoría Pública, Consejos Igualdad, </a:t>
            </a:r>
            <a:r>
              <a:rPr lang="es-ES" sz="1600" dirty="0" err="1" smtClean="0"/>
              <a:t>GADs</a:t>
            </a:r>
            <a:r>
              <a:rPr lang="es-ES" sz="1600" dirty="0" smtClean="0"/>
              <a:t>, Sociedad civil</a:t>
            </a:r>
            <a:endParaRPr lang="es-ES" sz="1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2340381" y="4697344"/>
            <a:ext cx="1721718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 smtClean="0"/>
              <a:t>MSP, MIES, MINEDUC, MJDHC, Interior, CJ, Fiscalía, </a:t>
            </a:r>
            <a:r>
              <a:rPr lang="es-ES" sz="1600" dirty="0" err="1" smtClean="0"/>
              <a:t>Def</a:t>
            </a:r>
            <a:r>
              <a:rPr lang="es-ES" sz="1600" dirty="0" smtClean="0"/>
              <a:t>. Pública, Consejos Igualdad, ASAMBLEA, </a:t>
            </a:r>
            <a:r>
              <a:rPr lang="es-ES" sz="1600" dirty="0" err="1" smtClean="0"/>
              <a:t>GADs</a:t>
            </a:r>
            <a:r>
              <a:rPr lang="es-ES" sz="1600" dirty="0" smtClean="0"/>
              <a:t>, Sociedad civil</a:t>
            </a:r>
            <a:endParaRPr lang="es-ES" sz="16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4217751" y="4319729"/>
            <a:ext cx="1560561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 smtClean="0"/>
              <a:t>MSP, MIES, MINEDUC, MJDHC, Interior, CJ, Fiscalía, Defensoría Pública, Consejos Igualdad, </a:t>
            </a:r>
            <a:r>
              <a:rPr lang="es-ES" sz="1600" dirty="0" err="1" smtClean="0"/>
              <a:t>GADs</a:t>
            </a:r>
            <a:r>
              <a:rPr lang="es-ES" sz="1600" dirty="0" smtClean="0"/>
              <a:t>, Sociedad civil</a:t>
            </a:r>
            <a:endParaRPr lang="es-ES" sz="16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5968086" y="4295071"/>
            <a:ext cx="1579227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 smtClean="0"/>
              <a:t>MSP, MIES, MINEDUC, MJDHC, Interior, CJ, Fiscalía, Defensoría Pública, Consejos Igualdad, Sociedad civil</a:t>
            </a:r>
            <a:endParaRPr lang="es-ES" sz="1600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" name="CuadroTexto 18"/>
          <p:cNvSpPr txBox="1"/>
          <p:nvPr/>
        </p:nvSpPr>
        <p:spPr>
          <a:xfrm>
            <a:off x="7605707" y="1502179"/>
            <a:ext cx="143037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M. INTERIOR</a:t>
            </a:r>
            <a:endParaRPr lang="es-ES" dirty="0"/>
          </a:p>
        </p:txBody>
      </p:sp>
      <p:sp>
        <p:nvSpPr>
          <p:cNvPr id="21" name="Flecha abajo 20"/>
          <p:cNvSpPr/>
          <p:nvPr/>
        </p:nvSpPr>
        <p:spPr>
          <a:xfrm>
            <a:off x="7997068" y="2099220"/>
            <a:ext cx="789099" cy="505489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849694" y="2798886"/>
            <a:ext cx="1186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Mesa mejorar respuestas V. Sexual</a:t>
            </a:r>
            <a:endParaRPr lang="es-ES" dirty="0"/>
          </a:p>
        </p:txBody>
      </p:sp>
      <p:sp>
        <p:nvSpPr>
          <p:cNvPr id="23" name="CuadroTexto 22"/>
          <p:cNvSpPr txBox="1"/>
          <p:nvPr/>
        </p:nvSpPr>
        <p:spPr>
          <a:xfrm>
            <a:off x="7678692" y="4499457"/>
            <a:ext cx="1355641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 smtClean="0"/>
              <a:t>MSP, MIES, MINEDUC, MJDHC, Interior, CJ, Fiscalía, </a:t>
            </a:r>
            <a:r>
              <a:rPr lang="es-ES" sz="1600" dirty="0" smtClean="0"/>
              <a:t>D.</a:t>
            </a:r>
            <a:r>
              <a:rPr lang="es-ES" sz="1600" dirty="0" smtClean="0"/>
              <a:t> Pública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471677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630" y="274638"/>
            <a:ext cx="7359818" cy="834971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PROPUESTA de COORDINACIÓN</a:t>
            </a:r>
            <a:endParaRPr lang="es-ES" sz="4000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2700206" y="2500174"/>
            <a:ext cx="3081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 smtClean="0"/>
          </a:p>
          <a:p>
            <a:pPr marL="285750" indent="-285750">
              <a:buFontTx/>
              <a:buChar char="-"/>
            </a:pP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398736" y="4311497"/>
            <a:ext cx="1750805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/>
              <a:t>ZONAL</a:t>
            </a:r>
          </a:p>
          <a:p>
            <a:r>
              <a:rPr lang="es-ES" dirty="0" smtClean="0"/>
              <a:t>Ministerios (coordinaciones </a:t>
            </a:r>
            <a:r>
              <a:rPr lang="es-ES" dirty="0"/>
              <a:t>z</a:t>
            </a:r>
            <a:r>
              <a:rPr lang="es-ES" dirty="0" smtClean="0"/>
              <a:t>onales) 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439985" y="4421359"/>
            <a:ext cx="2379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2700205" y="1266129"/>
            <a:ext cx="388384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prstClr val="black"/>
                </a:solidFill>
              </a:rPr>
              <a:t>Generar/ Fortalecer UN SOLO PROCESO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69545" y="2033381"/>
            <a:ext cx="461665" cy="18433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>
            <a:spAutoFit/>
          </a:bodyPr>
          <a:lstStyle/>
          <a:p>
            <a:pPr lvl="0" algn="ctr"/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NIVEL NACIONAL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57199" y="4423733"/>
            <a:ext cx="461665" cy="219693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vert270" wrap="square">
            <a:spAutoFit/>
          </a:bodyPr>
          <a:lstStyle/>
          <a:p>
            <a:pPr algn="ctr"/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NIVEL TERRITORIAL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399110" y="4312772"/>
            <a:ext cx="1627518" cy="20313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/>
              <a:t>CANTONAL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GADs</a:t>
            </a:r>
            <a:endParaRPr lang="es-ES" dirty="0" smtClean="0"/>
          </a:p>
          <a:p>
            <a:r>
              <a:rPr lang="es-ES" dirty="0" smtClean="0"/>
              <a:t>- Funcionarios judiciales</a:t>
            </a:r>
          </a:p>
          <a:p>
            <a:r>
              <a:rPr lang="es-ES" dirty="0" smtClean="0"/>
              <a:t>- Funcionarios Públicos</a:t>
            </a:r>
          </a:p>
          <a:p>
            <a:r>
              <a:rPr lang="es-ES" dirty="0" smtClean="0"/>
              <a:t>- Sociedad civil</a:t>
            </a:r>
            <a:endParaRPr lang="es-ES" dirty="0"/>
          </a:p>
        </p:txBody>
      </p:sp>
      <p:sp>
        <p:nvSpPr>
          <p:cNvPr id="10" name="Rectángulo 9"/>
          <p:cNvSpPr/>
          <p:nvPr/>
        </p:nvSpPr>
        <p:spPr>
          <a:xfrm>
            <a:off x="1837124" y="2389661"/>
            <a:ext cx="3489301" cy="1046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" dirty="0" smtClean="0">
                <a:solidFill>
                  <a:prstClr val="black"/>
                </a:solidFill>
              </a:rPr>
              <a:t>MESA DE COORDINACIÓN INTERINSTITUCIONAL</a:t>
            </a:r>
          </a:p>
          <a:p>
            <a:pPr lvl="0" algn="ctr"/>
            <a:r>
              <a:rPr lang="es-ES" sz="1400" dirty="0" smtClean="0">
                <a:solidFill>
                  <a:prstClr val="black"/>
                </a:solidFill>
              </a:rPr>
              <a:t>ESPACIO </a:t>
            </a:r>
            <a:r>
              <a:rPr lang="es-ES" sz="1400" dirty="0">
                <a:solidFill>
                  <a:prstClr val="black"/>
                </a:solidFill>
              </a:rPr>
              <a:t>MAXIMAS AUTORIDADES </a:t>
            </a:r>
            <a:r>
              <a:rPr lang="es-ES" sz="1200" dirty="0">
                <a:solidFill>
                  <a:prstClr val="black"/>
                </a:solidFill>
              </a:rPr>
              <a:t>(rebasa el DECRETO)</a:t>
            </a:r>
            <a:endParaRPr lang="es-ES" sz="1400" dirty="0">
              <a:solidFill>
                <a:prstClr val="black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041550" y="2258267"/>
            <a:ext cx="2231666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Mesa TECNICA de Coordinación Interinstitucional del PLAN</a:t>
            </a:r>
            <a:endParaRPr lang="es-ES" dirty="0"/>
          </a:p>
        </p:txBody>
      </p:sp>
      <p:sp>
        <p:nvSpPr>
          <p:cNvPr id="12" name="Rectángulo 11"/>
          <p:cNvSpPr/>
          <p:nvPr/>
        </p:nvSpPr>
        <p:spPr>
          <a:xfrm>
            <a:off x="3655904" y="4311497"/>
            <a:ext cx="2286000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0"/>
            <a:r>
              <a:rPr lang="es-ES" b="1" dirty="0">
                <a:solidFill>
                  <a:prstClr val="black"/>
                </a:solidFill>
              </a:rPr>
              <a:t>PROVINCIAL</a:t>
            </a:r>
          </a:p>
          <a:p>
            <a:pPr lvl="0"/>
            <a:r>
              <a:rPr lang="es-ES" dirty="0">
                <a:solidFill>
                  <a:prstClr val="black"/>
                </a:solidFill>
              </a:rPr>
              <a:t>- Consejo Judicatura</a:t>
            </a:r>
          </a:p>
          <a:p>
            <a:pPr lvl="0"/>
            <a:r>
              <a:rPr lang="es-ES" dirty="0">
                <a:solidFill>
                  <a:prstClr val="black"/>
                </a:solidFill>
              </a:rPr>
              <a:t>- Fiscalía</a:t>
            </a:r>
          </a:p>
          <a:p>
            <a:pPr lvl="0"/>
            <a:r>
              <a:rPr lang="es-ES" dirty="0">
                <a:solidFill>
                  <a:prstClr val="black"/>
                </a:solidFill>
              </a:rPr>
              <a:t>- Defensoría Pública</a:t>
            </a:r>
          </a:p>
          <a:p>
            <a:pPr lvl="0"/>
            <a:r>
              <a:rPr lang="es-ES" dirty="0">
                <a:solidFill>
                  <a:prstClr val="black"/>
                </a:solidFill>
              </a:rPr>
              <a:t>- Gobernaciones</a:t>
            </a:r>
          </a:p>
          <a:p>
            <a:pPr lvl="0"/>
            <a:r>
              <a:rPr lang="es-ES" dirty="0">
                <a:solidFill>
                  <a:prstClr val="black"/>
                </a:solidFill>
              </a:rPr>
              <a:t>- </a:t>
            </a:r>
            <a:r>
              <a:rPr lang="es-ES" dirty="0" err="1">
                <a:solidFill>
                  <a:prstClr val="black"/>
                </a:solidFill>
              </a:rPr>
              <a:t>GADs</a:t>
            </a:r>
            <a:endParaRPr lang="es-ES" dirty="0">
              <a:solidFill>
                <a:prstClr val="black"/>
              </a:solidFill>
            </a:endParaRPr>
          </a:p>
          <a:p>
            <a:pPr lvl="0"/>
            <a:r>
              <a:rPr lang="es-ES" dirty="0">
                <a:solidFill>
                  <a:prstClr val="black"/>
                </a:solidFill>
              </a:rPr>
              <a:t>- </a:t>
            </a:r>
            <a:r>
              <a:rPr lang="es-ES" dirty="0" err="1">
                <a:solidFill>
                  <a:prstClr val="black"/>
                </a:solidFill>
              </a:rPr>
              <a:t>Asambleistas</a:t>
            </a:r>
            <a:endParaRPr lang="es-ES" dirty="0">
              <a:solidFill>
                <a:prstClr val="black"/>
              </a:solidFill>
            </a:endParaRPr>
          </a:p>
          <a:p>
            <a:pPr lvl="0"/>
            <a:r>
              <a:rPr lang="es-ES" dirty="0">
                <a:solidFill>
                  <a:prstClr val="black"/>
                </a:solidFill>
              </a:rPr>
              <a:t>- Sociedad civil</a:t>
            </a:r>
          </a:p>
        </p:txBody>
      </p:sp>
      <p:sp>
        <p:nvSpPr>
          <p:cNvPr id="17" name="Flecha a la derecha con bandas 16"/>
          <p:cNvSpPr/>
          <p:nvPr/>
        </p:nvSpPr>
        <p:spPr>
          <a:xfrm>
            <a:off x="3149541" y="4894609"/>
            <a:ext cx="494033" cy="678094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026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1 Título"/>
          <p:cNvSpPr>
            <a:spLocks noGrp="1"/>
          </p:cNvSpPr>
          <p:nvPr>
            <p:ph type="title"/>
          </p:nvPr>
        </p:nvSpPr>
        <p:spPr>
          <a:xfrm>
            <a:off x="-468313" y="133618"/>
            <a:ext cx="9072563" cy="785812"/>
          </a:xfrm>
        </p:spPr>
        <p:txBody>
          <a:bodyPr/>
          <a:lstStyle/>
          <a:p>
            <a:pPr eaLnBrk="1" hangingPunct="1"/>
            <a:r>
              <a:rPr lang="es-ES" sz="3600" b="1" dirty="0">
                <a:solidFill>
                  <a:srgbClr val="C00000"/>
                </a:solidFill>
                <a:latin typeface="Calibri" charset="0"/>
              </a:rPr>
              <a:t>MECANISMOS DE COORDINACIÓN</a:t>
            </a:r>
          </a:p>
        </p:txBody>
      </p:sp>
      <p:sp>
        <p:nvSpPr>
          <p:cNvPr id="3" name="2 Rectángulo redondeado"/>
          <p:cNvSpPr/>
          <p:nvPr/>
        </p:nvSpPr>
        <p:spPr>
          <a:xfrm>
            <a:off x="1403350" y="953881"/>
            <a:ext cx="6121400" cy="863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r>
              <a:rPr lang="es-ES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MESA </a:t>
            </a:r>
            <a:r>
              <a:rPr lang="es-ES" b="1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 </a:t>
            </a:r>
            <a:r>
              <a:rPr lang="es-ES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COORDINACIÓN INTERINSTITUCIONAL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Ministros , Ministras y </a:t>
            </a:r>
            <a:r>
              <a:rPr lang="es-ES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altas autoridades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Toma Decisiones Políticas y Ejecutivas 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598488" y="2047297"/>
            <a:ext cx="7286625" cy="10596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endParaRPr lang="es-ES" b="1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MESA TÉCNICA DE COORDINACIÓN INTERINSTITUCIONAL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Delegados/as de las Instituciones parte: </a:t>
            </a:r>
          </a:p>
          <a:p>
            <a:pPr algn="ctr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Toma de Decisiones Técnicas y </a:t>
            </a:r>
            <a:r>
              <a:rPr lang="es-ES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Operativas</a:t>
            </a:r>
          </a:p>
          <a:p>
            <a:pPr algn="ctr">
              <a:defRPr/>
            </a:pPr>
            <a:r>
              <a:rPr lang="es-ES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Genera Insumos y/o metodologías de coordinación territorial</a:t>
            </a:r>
            <a:endParaRPr lang="es-ES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endParaRPr lang="es-ES" b="1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41538" y="3311732"/>
            <a:ext cx="5368467" cy="19774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r>
              <a:rPr lang="es-EC" sz="1400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INSTITUCIONES PARTE DEL PLAN</a:t>
            </a:r>
          </a:p>
          <a:p>
            <a:pPr>
              <a:defRPr/>
            </a:pPr>
            <a:r>
              <a:rPr lang="es-EC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- MINISTERIO DE JUSTICIA, DERECHOS HUMANOS Y CULTOS, </a:t>
            </a:r>
            <a:r>
              <a:rPr lang="es-EC" sz="1400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COORDINADOR </a:t>
            </a:r>
            <a:endParaRPr lang="es-ES" sz="1400" b="1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>
              <a:buFontTx/>
              <a:buChar char="-"/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 MINISTERIO DE INTERIOR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- MINISTERIO DE INCLUSIÓN ECONÓMICA Y SOCIAL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- MINISTERIO DE EDUCACIÓN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- MINISTERIO DE SALUD PÚBLICA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- CONSEJO NACIONAL DE IGUALDAD DE GÉNERO</a:t>
            </a:r>
          </a:p>
          <a:p>
            <a:pPr>
              <a:buFontTx/>
              <a:buChar char="-"/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 CONSEJO NACIONAL DE IGUALDAD INTERGENERACIONAL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391942" y="5461742"/>
            <a:ext cx="7212308" cy="13059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 algn="ctr">
              <a:defRPr/>
            </a:pPr>
            <a:endParaRPr lang="es-ES" sz="1600" b="1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 sz="1600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NIVEL TERRITORIAL</a:t>
            </a:r>
          </a:p>
          <a:p>
            <a:pPr algn="ctr">
              <a:defRPr/>
            </a:pPr>
            <a:r>
              <a:rPr lang="es-ES" sz="16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LIDERA: MINISTRIO </a:t>
            </a:r>
            <a:r>
              <a:rPr lang="es-ES" sz="16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 JUSTICA, DERECHOS HUMANOS Y </a:t>
            </a:r>
            <a:r>
              <a:rPr lang="es-ES" sz="16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CULTOS (9 ZONAS)</a:t>
            </a:r>
            <a:endParaRPr lang="es-ES" sz="1600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algn="ctr">
              <a:defRPr/>
            </a:pPr>
            <a:r>
              <a:rPr lang="es-ES" sz="1600" b="1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MESAS DE  COORDINACIÓN </a:t>
            </a:r>
            <a:r>
              <a:rPr lang="es-ES" sz="1600" b="1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INTERINSTITUCIONAL PROVINCIALES </a:t>
            </a:r>
            <a:r>
              <a:rPr lang="es-ES" sz="16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(todas las instituciones)</a:t>
            </a:r>
            <a:endParaRPr lang="es-ES" sz="1600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>
              <a:defRPr/>
            </a:pPr>
            <a:endParaRPr lang="es-ES" sz="1400" dirty="0">
              <a:solidFill>
                <a:srgbClr val="000000"/>
              </a:solidFill>
              <a:latin typeface="Maiandra GD" charset="0"/>
              <a:ea typeface="ＭＳ Ｐゴシック" charset="0"/>
              <a:cs typeface="Arial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4365637" y="1829810"/>
            <a:ext cx="356629" cy="21748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4" name="13 Flecha abajo"/>
          <p:cNvSpPr/>
          <p:nvPr/>
        </p:nvSpPr>
        <p:spPr>
          <a:xfrm flipH="1">
            <a:off x="5610927" y="5154777"/>
            <a:ext cx="575890" cy="2159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</a:endParaRPr>
          </a:p>
        </p:txBody>
      </p:sp>
      <p:pic>
        <p:nvPicPr>
          <p:cNvPr id="522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" name="7 Rectángulo redondeado"/>
          <p:cNvSpPr/>
          <p:nvPr/>
        </p:nvSpPr>
        <p:spPr>
          <a:xfrm>
            <a:off x="6112838" y="3422692"/>
            <a:ext cx="2750342" cy="170616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anchor="ctr"/>
          <a:lstStyle/>
          <a:p>
            <a:pPr>
              <a:defRPr/>
            </a:pPr>
            <a:r>
              <a:rPr lang="es-ES" sz="1400" b="1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NUEVAS INSTITUCIONES</a:t>
            </a:r>
          </a:p>
          <a:p>
            <a:pPr>
              <a:defRPr/>
            </a:pPr>
            <a:endParaRPr lang="es-ES" sz="1400" b="1" dirty="0" smtClean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CONSEJO DE LA JUDICATURA</a:t>
            </a:r>
          </a:p>
          <a:p>
            <a:pPr marL="285750" indent="-285750">
              <a:buFontTx/>
              <a:buChar char="-"/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FISCALIA GENERAL</a:t>
            </a:r>
          </a:p>
          <a:p>
            <a:pPr marL="285750" indent="-285750">
              <a:buFontTx/>
              <a:buChar char="-"/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DEFENSORIA PUBLICA</a:t>
            </a:r>
          </a:p>
          <a:p>
            <a:pPr marL="285750" indent="-285750">
              <a:buFontTx/>
              <a:buChar char="-"/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ASAMBLEA NACIONAL</a:t>
            </a:r>
          </a:p>
          <a:p>
            <a:pPr>
              <a:defRPr/>
            </a:pPr>
            <a:endParaRPr lang="es-ES" sz="1400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2" name="Más 1"/>
          <p:cNvSpPr/>
          <p:nvPr/>
        </p:nvSpPr>
        <p:spPr>
          <a:xfrm>
            <a:off x="5683982" y="4117882"/>
            <a:ext cx="367206" cy="382199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7827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30629"/>
            <a:ext cx="4980190" cy="575722"/>
          </a:xfrm>
        </p:spPr>
        <p:txBody>
          <a:bodyPr/>
          <a:lstStyle/>
          <a:p>
            <a:pPr algn="l"/>
            <a:r>
              <a:rPr lang="es-ES" sz="3000" b="1" dirty="0" smtClean="0"/>
              <a:t>INSUMOS POLITICOS</a:t>
            </a:r>
            <a:endParaRPr lang="es-ES" sz="3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941" y="960348"/>
            <a:ext cx="8561293" cy="516581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93845197"/>
              </p:ext>
            </p:extLst>
          </p:nvPr>
        </p:nvGraphicFramePr>
        <p:xfrm>
          <a:off x="1085477" y="560302"/>
          <a:ext cx="6650520" cy="3488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975689" y="3750248"/>
            <a:ext cx="4797117" cy="2246769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1400" dirty="0" smtClean="0">
                <a:solidFill>
                  <a:schemeClr val="tx2"/>
                </a:solidFill>
              </a:rPr>
              <a:t>COMIT</a:t>
            </a:r>
            <a:r>
              <a:rPr lang="fr-FR" sz="1400" dirty="0" err="1" smtClean="0">
                <a:solidFill>
                  <a:schemeClr val="tx2"/>
                </a:solidFill>
              </a:rPr>
              <a:t>É</a:t>
            </a:r>
            <a:r>
              <a:rPr lang="es-ES" sz="1400" dirty="0" smtClean="0">
                <a:solidFill>
                  <a:schemeClr val="tx2"/>
                </a:solidFill>
              </a:rPr>
              <a:t> INTERINSTITUCIONAL (EJECUTIVO + JUDICIAL + LEGISLATIVO)</a:t>
            </a:r>
          </a:p>
          <a:p>
            <a:endParaRPr lang="es-ES" sz="1400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s-ES" sz="1400" b="1" dirty="0" smtClean="0">
                <a:solidFill>
                  <a:schemeClr val="tx2"/>
                </a:solidFill>
              </a:rPr>
              <a:t>MESA TÉCNICA NACIONAL Y TERRITORIAL</a:t>
            </a:r>
            <a:endParaRPr lang="es-ES" sz="1400" b="1" dirty="0">
              <a:solidFill>
                <a:schemeClr val="tx2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s-ES" sz="1400" dirty="0" smtClean="0">
                <a:solidFill>
                  <a:schemeClr val="tx2"/>
                </a:solidFill>
              </a:rPr>
              <a:t>Seguimiento de casos</a:t>
            </a:r>
          </a:p>
          <a:p>
            <a:pPr marL="742950" lvl="1" indent="-285750">
              <a:buFont typeface="Arial"/>
              <a:buChar char="•"/>
            </a:pPr>
            <a:r>
              <a:rPr lang="es-ES" sz="1400" dirty="0" smtClean="0">
                <a:solidFill>
                  <a:schemeClr val="tx2"/>
                </a:solidFill>
              </a:rPr>
              <a:t>Construir y FORTELECER </a:t>
            </a:r>
            <a:r>
              <a:rPr lang="es-ES" sz="1400" b="1" dirty="0" smtClean="0">
                <a:solidFill>
                  <a:schemeClr val="tx2"/>
                </a:solidFill>
              </a:rPr>
              <a:t>SISTEMA DE ATENCIÓN Y PROTECCION INTEGRAL </a:t>
            </a:r>
            <a:r>
              <a:rPr lang="es-ES" sz="1400" dirty="0" smtClean="0">
                <a:solidFill>
                  <a:schemeClr val="tx2"/>
                </a:solidFill>
              </a:rPr>
              <a:t>(protocolo de coordinación y rutas)</a:t>
            </a:r>
          </a:p>
          <a:p>
            <a:pPr marL="742950" lvl="1" indent="-285750">
              <a:buFont typeface="Arial"/>
              <a:buChar char="•"/>
            </a:pPr>
            <a:r>
              <a:rPr lang="es-ES" sz="1400" i="1" dirty="0" smtClean="0">
                <a:solidFill>
                  <a:schemeClr val="tx2"/>
                </a:solidFill>
              </a:rPr>
              <a:t>Reuniones periódicas</a:t>
            </a:r>
            <a:r>
              <a:rPr lang="es-ES" sz="1400" dirty="0" smtClean="0">
                <a:solidFill>
                  <a:schemeClr val="tx2"/>
                </a:solidFill>
              </a:rPr>
              <a:t> (seguimiento al  cumplimiento de competencias)</a:t>
            </a:r>
          </a:p>
        </p:txBody>
      </p:sp>
      <p:sp>
        <p:nvSpPr>
          <p:cNvPr id="11" name="Flecha arriba y abajo 10"/>
          <p:cNvSpPr/>
          <p:nvPr/>
        </p:nvSpPr>
        <p:spPr>
          <a:xfrm>
            <a:off x="4195528" y="3122714"/>
            <a:ext cx="373529" cy="582711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" name="Flecha derecha 3"/>
          <p:cNvSpPr/>
          <p:nvPr/>
        </p:nvSpPr>
        <p:spPr>
          <a:xfrm>
            <a:off x="3144069" y="2132915"/>
            <a:ext cx="209604" cy="23425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izquierda 4"/>
          <p:cNvSpPr/>
          <p:nvPr/>
        </p:nvSpPr>
        <p:spPr>
          <a:xfrm>
            <a:off x="5437390" y="2145244"/>
            <a:ext cx="246593" cy="23425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609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20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dirty="0" smtClean="0"/>
              <a:t>FASES (nivel técnico)</a:t>
            </a:r>
            <a:endParaRPr lang="es-ES" sz="4000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71197"/>
              </p:ext>
            </p:extLst>
          </p:nvPr>
        </p:nvGraphicFramePr>
        <p:xfrm>
          <a:off x="320573" y="1417638"/>
          <a:ext cx="8692424" cy="5067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413" y="44450"/>
            <a:ext cx="18716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910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4 Marcador de contenido"/>
          <p:cNvSpPr>
            <a:spLocks noGrp="1"/>
          </p:cNvSpPr>
          <p:nvPr>
            <p:ph idx="1"/>
          </p:nvPr>
        </p:nvSpPr>
        <p:spPr>
          <a:xfrm>
            <a:off x="1619250" y="2349500"/>
            <a:ext cx="8229600" cy="29130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s-ES" b="1">
                <a:solidFill>
                  <a:schemeClr val="accent2"/>
                </a:solidFill>
                <a:latin typeface="Maiandra GD" charset="0"/>
              </a:rPr>
              <a:t>Muchas Gracias por su Atención!! </a:t>
            </a:r>
            <a:endParaRPr lang="es-EC">
              <a:latin typeface="Calibri" charset="0"/>
            </a:endParaRPr>
          </a:p>
        </p:txBody>
      </p:sp>
      <p:pic>
        <p:nvPicPr>
          <p:cNvPr id="49155" name="Picture 9" descr="logo p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3122705"/>
            <a:ext cx="6413500" cy="279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44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ítulo 1"/>
          <p:cNvSpPr>
            <a:spLocks noGrp="1"/>
          </p:cNvSpPr>
          <p:nvPr>
            <p:ph type="ctrTitle"/>
          </p:nvPr>
        </p:nvSpPr>
        <p:spPr>
          <a:xfrm>
            <a:off x="615950" y="-26988"/>
            <a:ext cx="7772400" cy="647701"/>
          </a:xfrm>
        </p:spPr>
        <p:txBody>
          <a:bodyPr/>
          <a:lstStyle/>
          <a:p>
            <a:pPr algn="r"/>
            <a:r>
              <a:rPr lang="es-ES" sz="2400" b="1" dirty="0">
                <a:latin typeface="Calibri" charset="0"/>
              </a:rPr>
              <a:t>Caso 2: </a:t>
            </a:r>
            <a:r>
              <a:rPr lang="es-ES" sz="2400" b="1" dirty="0" smtClean="0">
                <a:latin typeface="Calibri" charset="0"/>
              </a:rPr>
              <a:t>JULEYSI</a:t>
            </a:r>
            <a:endParaRPr lang="es-ES" sz="2400" b="1" dirty="0">
              <a:latin typeface="Calibri" charset="0"/>
            </a:endParaRPr>
          </a:p>
        </p:txBody>
      </p:sp>
      <p:sp>
        <p:nvSpPr>
          <p:cNvPr id="62466" name="Subtítulo 2"/>
          <p:cNvSpPr>
            <a:spLocks noGrp="1"/>
          </p:cNvSpPr>
          <p:nvPr>
            <p:ph type="subTitle" idx="1"/>
          </p:nvPr>
        </p:nvSpPr>
        <p:spPr>
          <a:xfrm>
            <a:off x="323850" y="549275"/>
            <a:ext cx="8424863" cy="5903913"/>
          </a:xfrm>
        </p:spPr>
        <p:txBody>
          <a:bodyPr/>
          <a:lstStyle/>
          <a:p>
            <a:pPr algn="l"/>
            <a:r>
              <a:rPr lang="es-EC" sz="1400" b="1" dirty="0">
                <a:solidFill>
                  <a:srgbClr val="000000"/>
                </a:solidFill>
                <a:latin typeface="Calibri" charset="0"/>
              </a:rPr>
              <a:t>Edad: 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18 </a:t>
            </a:r>
            <a:r>
              <a:rPr lang="es-ES_tradnl" sz="1400" dirty="0">
                <a:solidFill>
                  <a:srgbClr val="000000"/>
                </a:solidFill>
                <a:latin typeface="Calibri" charset="0"/>
              </a:rPr>
              <a:t>años</a:t>
            </a:r>
          </a:p>
          <a:p>
            <a:pPr algn="l"/>
            <a:r>
              <a:rPr lang="es-ES_tradnl" sz="1400" b="1" dirty="0">
                <a:solidFill>
                  <a:srgbClr val="000000"/>
                </a:solidFill>
                <a:latin typeface="Calibri" charset="0"/>
              </a:rPr>
              <a:t>Instrucción: </a:t>
            </a:r>
            <a:r>
              <a:rPr lang="es-ES_tradnl" sz="1400" dirty="0">
                <a:solidFill>
                  <a:srgbClr val="000000"/>
                </a:solidFill>
                <a:latin typeface="Calibri" charset="0"/>
              </a:rPr>
              <a:t>6to. 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a</a:t>
            </a:r>
            <a:r>
              <a:rPr lang="es-ES_tradnl" sz="1400" dirty="0" err="1">
                <a:solidFill>
                  <a:srgbClr val="000000"/>
                </a:solidFill>
                <a:latin typeface="Calibri" charset="0"/>
              </a:rPr>
              <a:t>ño</a:t>
            </a:r>
            <a:r>
              <a:rPr lang="es-ES_tradnl" sz="1400" dirty="0">
                <a:solidFill>
                  <a:srgbClr val="000000"/>
                </a:solidFill>
                <a:latin typeface="Calibri" charset="0"/>
              </a:rPr>
              <a:t> de secundaria</a:t>
            </a:r>
          </a:p>
          <a:p>
            <a:pPr algn="l"/>
            <a:r>
              <a:rPr lang="es-EC" sz="1400" b="1" dirty="0">
                <a:solidFill>
                  <a:srgbClr val="000000"/>
                </a:solidFill>
                <a:latin typeface="Calibri" charset="0"/>
              </a:rPr>
              <a:t>Víctima de femicidio: 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en estado de embarazo (8 meses)</a:t>
            </a:r>
          </a:p>
          <a:p>
            <a:pPr algn="l"/>
            <a:r>
              <a:rPr lang="es-EC" sz="1400" b="1" dirty="0">
                <a:solidFill>
                  <a:srgbClr val="000000"/>
                </a:solidFill>
                <a:latin typeface="Calibri" charset="0"/>
              </a:rPr>
              <a:t>Lugar: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s-EC" sz="1400" dirty="0" smtClean="0">
                <a:solidFill>
                  <a:srgbClr val="000000"/>
                </a:solidFill>
                <a:latin typeface="Calibri" charset="0"/>
              </a:rPr>
              <a:t>Guayaquil</a:t>
            </a:r>
            <a:endParaRPr lang="es-ES_tradnl" sz="1400" dirty="0">
              <a:solidFill>
                <a:srgbClr val="000000"/>
              </a:solidFill>
              <a:latin typeface="Calibri" charset="0"/>
            </a:endParaRPr>
          </a:p>
          <a:p>
            <a:pPr algn="l"/>
            <a:r>
              <a:rPr lang="es-EC" sz="1400" b="1" dirty="0">
                <a:solidFill>
                  <a:srgbClr val="000000"/>
                </a:solidFill>
                <a:latin typeface="Calibri" charset="0"/>
              </a:rPr>
              <a:t>Acusados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: 2 hermanos (su ex pareja 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–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detenido- y hermano que escondió el arma)</a:t>
            </a:r>
          </a:p>
          <a:p>
            <a:pPr algn="l"/>
            <a:r>
              <a:rPr lang="es-ES" sz="1400" b="1" dirty="0">
                <a:solidFill>
                  <a:srgbClr val="000000"/>
                </a:solidFill>
                <a:latin typeface="Calibri" charset="0"/>
              </a:rPr>
              <a:t>E</a:t>
            </a:r>
            <a:r>
              <a:rPr lang="es-EC" sz="1400" b="1" dirty="0">
                <a:solidFill>
                  <a:srgbClr val="000000"/>
                </a:solidFill>
                <a:latin typeface="Calibri" charset="0"/>
              </a:rPr>
              <a:t>stado del proceso: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 instrucción Fiscal</a:t>
            </a:r>
          </a:p>
          <a:p>
            <a:pPr algn="l"/>
            <a:endParaRPr lang="es-ES_tradnl" sz="1400" dirty="0">
              <a:solidFill>
                <a:srgbClr val="000000"/>
              </a:solidFill>
              <a:latin typeface="Calibri" charset="0"/>
            </a:endParaRPr>
          </a:p>
          <a:p>
            <a:pPr algn="l"/>
            <a:r>
              <a:rPr lang="es-ES_tradnl" sz="1400" b="1" dirty="0">
                <a:solidFill>
                  <a:srgbClr val="000000"/>
                </a:solidFill>
                <a:latin typeface="Calibri" charset="0"/>
              </a:rPr>
              <a:t>Los hechos:</a:t>
            </a:r>
          </a:p>
          <a:p>
            <a:pPr algn="l"/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El 23 de octubre 2014,  </a:t>
            </a:r>
            <a:r>
              <a:rPr lang="es-EC" sz="1400" dirty="0" smtClean="0">
                <a:solidFill>
                  <a:srgbClr val="000000"/>
                </a:solidFill>
                <a:latin typeface="Calibri" charset="0"/>
              </a:rPr>
              <a:t>Juleysi </a:t>
            </a:r>
            <a:r>
              <a:rPr lang="es-EC" sz="1400" dirty="0">
                <a:solidFill>
                  <a:srgbClr val="000000"/>
                </a:solidFill>
                <a:latin typeface="Calibri" charset="0"/>
              </a:rPr>
              <a:t>fue impactada por una baloa que disparó su conviviente (joven como ella), fue trasladada al Hospital Guayaquil. Mantenida 4 días con vida dio a luz por medio de cesárea, una niña. Falleció el 27 de octubre. Una vecina manifestó que el conviviente  la agredió el día del disparo. </a:t>
            </a:r>
          </a:p>
          <a:p>
            <a:pPr algn="l"/>
            <a:endParaRPr lang="es-ES" sz="1400" dirty="0">
              <a:solidFill>
                <a:srgbClr val="000000"/>
              </a:solidFill>
              <a:latin typeface="Calibri" charset="0"/>
            </a:endParaRPr>
          </a:p>
          <a:p>
            <a:pPr algn="l"/>
            <a:r>
              <a:rPr lang="es-ES" sz="1400" b="1" dirty="0">
                <a:solidFill>
                  <a:srgbClr val="000000"/>
                </a:solidFill>
                <a:latin typeface="Calibri" charset="0"/>
              </a:rPr>
              <a:t>Requerimientos Urgentes:</a:t>
            </a:r>
          </a:p>
          <a:p>
            <a:pPr algn="l"/>
            <a:r>
              <a:rPr lang="es-ES" sz="1400" b="1" dirty="0">
                <a:solidFill>
                  <a:srgbClr val="000000"/>
                </a:solidFill>
                <a:latin typeface="Calibri" charset="0"/>
              </a:rPr>
              <a:t>Vivienda: 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La niña quedó con abuelos maternos en vivienda con piso tierra y sin habitación para niña. Para esto se requiere además Legalizar el terreno donde está asentada la vivienda</a:t>
            </a:r>
          </a:p>
          <a:p>
            <a:pPr algn="l"/>
            <a:r>
              <a:rPr lang="es-ES" sz="1400" b="1" dirty="0">
                <a:solidFill>
                  <a:srgbClr val="000000"/>
                </a:solidFill>
                <a:latin typeface="Calibri" charset="0"/>
              </a:rPr>
              <a:t>Trabajo: 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Para el abuelo o abuela maternos que permita garantizar condiciones materiales para la crianza de la niña</a:t>
            </a:r>
          </a:p>
          <a:p>
            <a:pPr algn="l"/>
            <a:r>
              <a:rPr lang="es-ES" sz="1400" b="1" dirty="0">
                <a:solidFill>
                  <a:srgbClr val="000000"/>
                </a:solidFill>
                <a:latin typeface="Calibri" charset="0"/>
              </a:rPr>
              <a:t>Bono: 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O algún tipo de apoyo básico para garantizar la crianza de la bebe (pañales, leche, </a:t>
            </a:r>
            <a:r>
              <a:rPr lang="es-ES" sz="1400" dirty="0" err="1">
                <a:solidFill>
                  <a:srgbClr val="000000"/>
                </a:solidFill>
                <a:latin typeface="Calibri" charset="0"/>
              </a:rPr>
              <a:t>etc</a:t>
            </a:r>
            <a:r>
              <a:rPr lang="es-ES" sz="1400" dirty="0">
                <a:solidFill>
                  <a:srgbClr val="000000"/>
                </a:solidFill>
                <a:latin typeface="Calibri" charset="0"/>
              </a:rPr>
              <a:t>)</a:t>
            </a:r>
          </a:p>
          <a:p>
            <a:pPr algn="l"/>
            <a:endParaRPr lang="es-ES" sz="1400" b="1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86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ítulo 1"/>
          <p:cNvSpPr>
            <a:spLocks noGrp="1"/>
          </p:cNvSpPr>
          <p:nvPr>
            <p:ph type="ctrTitle"/>
          </p:nvPr>
        </p:nvSpPr>
        <p:spPr>
          <a:xfrm>
            <a:off x="539750" y="-26988"/>
            <a:ext cx="7772400" cy="647701"/>
          </a:xfrm>
        </p:spPr>
        <p:txBody>
          <a:bodyPr/>
          <a:lstStyle/>
          <a:p>
            <a:pPr algn="r"/>
            <a:r>
              <a:rPr lang="es-ES" sz="2400" b="1">
                <a:latin typeface="Calibri" charset="0"/>
              </a:rPr>
              <a:t>SINTESIS DEL PROBLEMA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388" y="549275"/>
            <a:ext cx="8713787" cy="6192838"/>
          </a:xfrm>
        </p:spPr>
        <p:txBody>
          <a:bodyPr/>
          <a:lstStyle/>
          <a:p>
            <a:pPr algn="l">
              <a:defRPr/>
            </a:pPr>
            <a:r>
              <a:rPr lang="es-ES_tradnl" sz="1400" b="1" dirty="0" smtClean="0">
                <a:solidFill>
                  <a:schemeClr val="tx1"/>
                </a:solidFill>
              </a:rPr>
              <a:t>POR QUÉ EL ESTADO DEBE REPARAR??</a:t>
            </a:r>
            <a:endParaRPr lang="es-ES_tradnl" sz="1400" b="1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dirty="0" smtClean="0">
                <a:solidFill>
                  <a:srgbClr val="000000"/>
                </a:solidFill>
              </a:rPr>
              <a:t>Convención Belém do Pará (compromete </a:t>
            </a:r>
            <a:r>
              <a:rPr lang="es-EC" sz="1400" dirty="0">
                <a:solidFill>
                  <a:srgbClr val="000000"/>
                </a:solidFill>
              </a:rPr>
              <a:t>al </a:t>
            </a:r>
            <a:r>
              <a:rPr lang="es-EC" sz="1400" dirty="0" smtClean="0">
                <a:solidFill>
                  <a:srgbClr val="000000"/>
                </a:solidFill>
              </a:rPr>
              <a:t>Estado </a:t>
            </a:r>
            <a:r>
              <a:rPr lang="es-EC" sz="1400" dirty="0">
                <a:solidFill>
                  <a:srgbClr val="000000"/>
                </a:solidFill>
              </a:rPr>
              <a:t>a </a:t>
            </a:r>
            <a:r>
              <a:rPr lang="es-EC" sz="1400" dirty="0" smtClean="0">
                <a:solidFill>
                  <a:srgbClr val="000000"/>
                </a:solidFill>
              </a:rPr>
              <a:t>prevenir, mantener </a:t>
            </a:r>
            <a:r>
              <a:rPr lang="es-EC" sz="1400" dirty="0">
                <a:solidFill>
                  <a:srgbClr val="000000"/>
                </a:solidFill>
              </a:rPr>
              <a:t>Programa para las víctimas de este tipo de </a:t>
            </a:r>
            <a:r>
              <a:rPr lang="es-EC" sz="1400" dirty="0" smtClean="0">
                <a:solidFill>
                  <a:srgbClr val="000000"/>
                </a:solidFill>
              </a:rPr>
              <a:t>violencia)</a:t>
            </a:r>
          </a:p>
          <a:p>
            <a:pPr marL="285750" indent="-285750" algn="l">
              <a:buFont typeface="Arial"/>
              <a:buChar char="•"/>
              <a:defRPr/>
            </a:pPr>
            <a:r>
              <a:rPr lang="es-MX" sz="1400" dirty="0" smtClean="0">
                <a:solidFill>
                  <a:schemeClr val="tx1"/>
                </a:solidFill>
              </a:rPr>
              <a:t>Declaración </a:t>
            </a:r>
            <a:r>
              <a:rPr lang="es-MX" sz="1400" dirty="0">
                <a:solidFill>
                  <a:schemeClr val="tx1"/>
                </a:solidFill>
              </a:rPr>
              <a:t>sobre la eliminación de la violencia contra la </a:t>
            </a:r>
            <a:r>
              <a:rPr lang="es-MX" sz="1400" dirty="0" smtClean="0">
                <a:solidFill>
                  <a:schemeClr val="tx1"/>
                </a:solidFill>
              </a:rPr>
              <a:t>mujer (Asamblea </a:t>
            </a:r>
            <a:r>
              <a:rPr lang="es-MX" sz="1400" dirty="0">
                <a:solidFill>
                  <a:schemeClr val="tx1"/>
                </a:solidFill>
              </a:rPr>
              <a:t>General </a:t>
            </a:r>
            <a:r>
              <a:rPr lang="es-MX" sz="1400" dirty="0" smtClean="0">
                <a:solidFill>
                  <a:schemeClr val="tx1"/>
                </a:solidFill>
              </a:rPr>
              <a:t>NNUU 1993), insta </a:t>
            </a:r>
            <a:r>
              <a:rPr lang="es-MX" sz="1400" dirty="0">
                <a:solidFill>
                  <a:schemeClr val="tx1"/>
                </a:solidFill>
              </a:rPr>
              <a:t>a los Estados a “</a:t>
            </a:r>
            <a:r>
              <a:rPr lang="es-MX" sz="1400" u="sng" dirty="0">
                <a:solidFill>
                  <a:schemeClr val="tx1"/>
                </a:solidFill>
              </a:rPr>
              <a:t>proceder con la debida diligencia </a:t>
            </a:r>
            <a:r>
              <a:rPr lang="es-MX" sz="1400" dirty="0">
                <a:solidFill>
                  <a:schemeClr val="tx1"/>
                </a:solidFill>
              </a:rPr>
              <a:t>a fin de prevenir, investigar y, conforme a la legislación nacional, castigar todo acto de violencia contra la mujer, ya se trate de actos perpetrados por el Estado o por particulares”.</a:t>
            </a:r>
            <a:endParaRPr lang="es-ES_tradnl" sz="1400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MX" sz="1400" dirty="0">
                <a:solidFill>
                  <a:schemeClr val="tx1"/>
                </a:solidFill>
              </a:rPr>
              <a:t>El Comité para la Eliminación de la Discriminación contra la Mujer </a:t>
            </a:r>
            <a:r>
              <a:rPr lang="es-MX" sz="1400" dirty="0" smtClean="0">
                <a:solidFill>
                  <a:schemeClr val="tx1"/>
                </a:solidFill>
              </a:rPr>
              <a:t>(CEDAW) pidió </a:t>
            </a:r>
            <a:r>
              <a:rPr lang="es-MX" sz="1400" dirty="0">
                <a:solidFill>
                  <a:schemeClr val="tx1"/>
                </a:solidFill>
              </a:rPr>
              <a:t>a los Estados en su Recomendación general Nº 19 (1992) </a:t>
            </a:r>
            <a:r>
              <a:rPr lang="es-MX" sz="1400" dirty="0" smtClean="0">
                <a:solidFill>
                  <a:schemeClr val="tx1"/>
                </a:solidFill>
              </a:rPr>
              <a:t>ACTUAR </a:t>
            </a:r>
            <a:r>
              <a:rPr lang="es-MX" sz="1400" u="sng" dirty="0" smtClean="0">
                <a:solidFill>
                  <a:schemeClr val="tx1"/>
                </a:solidFill>
              </a:rPr>
              <a:t>con </a:t>
            </a:r>
            <a:r>
              <a:rPr lang="es-MX" sz="1400" u="sng" dirty="0">
                <a:solidFill>
                  <a:schemeClr val="tx1"/>
                </a:solidFill>
              </a:rPr>
              <a:t>la debida diligencia </a:t>
            </a:r>
            <a:r>
              <a:rPr lang="es-MX" sz="1400" dirty="0">
                <a:solidFill>
                  <a:schemeClr val="tx1"/>
                </a:solidFill>
              </a:rPr>
              <a:t>para prevenir la violencia contra la mujer y responder a </a:t>
            </a:r>
            <a:r>
              <a:rPr lang="es-MX" sz="1400" dirty="0" smtClean="0">
                <a:solidFill>
                  <a:schemeClr val="tx1"/>
                </a:solidFill>
              </a:rPr>
              <a:t>ella </a:t>
            </a:r>
            <a:endParaRPr lang="es-ES_tradnl" sz="1400" dirty="0">
              <a:solidFill>
                <a:schemeClr val="tx1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dirty="0" smtClean="0">
                <a:solidFill>
                  <a:srgbClr val="000000"/>
                </a:solidFill>
              </a:rPr>
              <a:t>Porque está reconocido como un problema de salud pública, aún cuando sea en ámbito privado</a:t>
            </a:r>
            <a:endParaRPr lang="es-ES_tradnl" sz="1400" dirty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dirty="0" smtClean="0">
                <a:solidFill>
                  <a:srgbClr val="000000"/>
                </a:solidFill>
              </a:rPr>
              <a:t>Porque la Convención ratificada por el Ecuador obliga a reparar, indemnizar (lo </a:t>
            </a:r>
            <a:r>
              <a:rPr lang="es-EC" sz="1400" dirty="0">
                <a:solidFill>
                  <a:srgbClr val="000000"/>
                </a:solidFill>
              </a:rPr>
              <a:t>privado no implica que debe reparar el </a:t>
            </a:r>
            <a:r>
              <a:rPr lang="es-EC" sz="1400" dirty="0" smtClean="0">
                <a:solidFill>
                  <a:srgbClr val="000000"/>
                </a:solidFill>
              </a:rPr>
              <a:t>agresor)</a:t>
            </a:r>
            <a:r>
              <a:rPr lang="es-ES" sz="1400" dirty="0" smtClean="0">
                <a:solidFill>
                  <a:srgbClr val="000000"/>
                </a:solidFill>
              </a:rPr>
              <a:t>…</a:t>
            </a:r>
            <a:endParaRPr lang="es-ES_tradnl" sz="1400" dirty="0">
              <a:solidFill>
                <a:srgbClr val="000000"/>
              </a:solidFill>
            </a:endParaRPr>
          </a:p>
          <a:p>
            <a:pPr lvl="2" algn="l">
              <a:defRPr/>
            </a:pPr>
            <a:r>
              <a:rPr lang="es-MX" sz="1400" dirty="0">
                <a:solidFill>
                  <a:srgbClr val="000000"/>
                </a:solidFill>
              </a:rPr>
              <a:t>R</a:t>
            </a:r>
            <a:r>
              <a:rPr lang="es-MX" sz="1400" dirty="0" smtClean="0">
                <a:solidFill>
                  <a:srgbClr val="000000"/>
                </a:solidFill>
              </a:rPr>
              <a:t>eparar </a:t>
            </a:r>
            <a:r>
              <a:rPr lang="es-MX" sz="1400" dirty="0">
                <a:solidFill>
                  <a:srgbClr val="000000"/>
                </a:solidFill>
              </a:rPr>
              <a:t>el daño sufrido, mediante un conjunto de medidas: </a:t>
            </a:r>
            <a:r>
              <a:rPr lang="es-ES" sz="1400" dirty="0">
                <a:solidFill>
                  <a:srgbClr val="000000"/>
                </a:solidFill>
              </a:rPr>
              <a:t>Restitución, indemnización, </a:t>
            </a:r>
            <a:r>
              <a:rPr lang="es-CR" sz="1400" dirty="0">
                <a:solidFill>
                  <a:srgbClr val="000000"/>
                </a:solidFill>
              </a:rPr>
              <a:t>rehabilitación</a:t>
            </a:r>
            <a:r>
              <a:rPr lang="es-MX" sz="1400" dirty="0">
                <a:solidFill>
                  <a:srgbClr val="000000"/>
                </a:solidFill>
              </a:rPr>
              <a:t>, </a:t>
            </a:r>
            <a:r>
              <a:rPr lang="es-ES" sz="1400" dirty="0">
                <a:solidFill>
                  <a:srgbClr val="000000"/>
                </a:solidFill>
              </a:rPr>
              <a:t>satisfacción</a:t>
            </a:r>
            <a:r>
              <a:rPr lang="es-MX" sz="1400" dirty="0">
                <a:solidFill>
                  <a:srgbClr val="000000"/>
                </a:solidFill>
              </a:rPr>
              <a:t>, </a:t>
            </a:r>
            <a:r>
              <a:rPr lang="es-ES" sz="1400" dirty="0">
                <a:solidFill>
                  <a:srgbClr val="000000"/>
                </a:solidFill>
              </a:rPr>
              <a:t>medidas de no repetición</a:t>
            </a:r>
            <a:r>
              <a:rPr lang="es-MX" sz="1400" dirty="0">
                <a:solidFill>
                  <a:srgbClr val="000000"/>
                </a:solidFill>
              </a:rPr>
              <a:t>; </a:t>
            </a:r>
            <a:endParaRPr lang="es-ES_tradnl" sz="1400" dirty="0">
              <a:solidFill>
                <a:srgbClr val="000000"/>
              </a:solidFill>
            </a:endParaRPr>
          </a:p>
          <a:p>
            <a:pPr lvl="2" algn="l">
              <a:defRPr/>
            </a:pPr>
            <a:endParaRPr lang="es-EC" sz="120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es-EC" sz="1200" b="1" dirty="0" smtClean="0">
                <a:solidFill>
                  <a:srgbClr val="000000"/>
                </a:solidFill>
              </a:rPr>
              <a:t>COMO ESTADO, OBLIGADOS A:</a:t>
            </a: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dirty="0" smtClean="0">
                <a:solidFill>
                  <a:srgbClr val="000000"/>
                </a:solidFill>
              </a:rPr>
              <a:t>Desarrollar programas encaminados a CAMBIAR PATRONES SOCIO-CULTURALES que originan que muchas víctimas naturalicen y tengan impedimentos para denunciar (temores, respuestas de funcionarios/as)</a:t>
            </a:r>
          </a:p>
          <a:p>
            <a:pPr marL="285750" indent="-285750" algn="l">
              <a:buFont typeface="Arial"/>
              <a:buChar char="•"/>
              <a:defRPr/>
            </a:pPr>
            <a:r>
              <a:rPr lang="es-EC" sz="1400" dirty="0" smtClean="0">
                <a:solidFill>
                  <a:srgbClr val="000000"/>
                </a:solidFill>
              </a:rPr>
              <a:t>Procesos integrales (quien denuncia necesita respuestas INTERSECTORIALES y protección)</a:t>
            </a:r>
          </a:p>
          <a:p>
            <a:pPr marL="285750" indent="-285750" algn="l">
              <a:buFont typeface="Arial"/>
              <a:buChar char="•"/>
              <a:defRPr/>
            </a:pPr>
            <a:endParaRPr lang="es-EC" sz="1400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endParaRPr lang="es-EC" sz="1400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/>
              <a:buChar char="•"/>
              <a:defRPr/>
            </a:pPr>
            <a:endParaRPr lang="es-EC" sz="14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s-EC" sz="1600" b="1" dirty="0" smtClean="0">
                <a:solidFill>
                  <a:srgbClr val="000000"/>
                </a:solidFill>
              </a:rPr>
              <a:t>ACCION INTERSECTORIAL Y COORDINADA</a:t>
            </a:r>
          </a:p>
          <a:p>
            <a:pPr algn="l">
              <a:defRPr/>
            </a:pP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4" name="Flecha abajo 3"/>
          <p:cNvSpPr/>
          <p:nvPr/>
        </p:nvSpPr>
        <p:spPr>
          <a:xfrm>
            <a:off x="3348038" y="5229225"/>
            <a:ext cx="2232025" cy="50323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34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670563055"/>
              </p:ext>
            </p:extLst>
          </p:nvPr>
        </p:nvGraphicFramePr>
        <p:xfrm>
          <a:off x="918034" y="1376956"/>
          <a:ext cx="7707564" cy="497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989073" y="3059891"/>
            <a:ext cx="15147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VIOLENCIA DE GENERO</a:t>
            </a:r>
          </a:p>
        </p:txBody>
      </p:sp>
      <p:sp>
        <p:nvSpPr>
          <p:cNvPr id="10" name="4 Título"/>
          <p:cNvSpPr txBox="1">
            <a:spLocks/>
          </p:cNvSpPr>
          <p:nvPr/>
        </p:nvSpPr>
        <p:spPr>
          <a:xfrm>
            <a:off x="655503" y="-133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es-E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RESPUESTA ESTATAL </a:t>
            </a:r>
            <a:endParaRPr lang="es-ES" b="1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240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cs typeface="+mj-cs"/>
              </a:rPr>
              <a:t>EJES ESTRATEGICOS DEL </a:t>
            </a:r>
            <a:r>
              <a:rPr lang="es-E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cs typeface="+mj-cs"/>
              </a:rPr>
              <a:t>PLAN</a:t>
            </a:r>
            <a:endParaRPr lang="es-ES" b="1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  <a:cs typeface="+mj-cs"/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571500" y="1785938"/>
            <a:ext cx="3857625" cy="142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>
                <a:solidFill>
                  <a:srgbClr val="FFFFFF"/>
                </a:solidFill>
                <a:latin typeface="Calibri" charset="0"/>
                <a:ea typeface="ＭＳ Ｐゴシック" charset="0"/>
              </a:rPr>
              <a:t>Transformación de Patrones socio culturales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763935" y="3643313"/>
            <a:ext cx="3456863" cy="142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dirty="0" smtClean="0"/>
              <a:t>Acceso a la JUSTICIA</a:t>
            </a:r>
            <a:endParaRPr lang="es-ES" sz="24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4786313" y="1785938"/>
            <a:ext cx="3786187" cy="1500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>
                <a:solidFill>
                  <a:srgbClr val="FFFFFF"/>
                </a:solidFill>
                <a:latin typeface="Calibri" charset="0"/>
                <a:ea typeface="ＭＳ Ｐゴシック" charset="0"/>
              </a:rPr>
              <a:t>Fortalecimiento del Sistema de Protección Integral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682650" y="3643313"/>
            <a:ext cx="4051091" cy="142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800" dirty="0" smtClean="0"/>
              <a:t>Sistema de REGISTRO UNICO e INFORMACION ESTRATEGICA</a:t>
            </a:r>
            <a:endParaRPr lang="es-ES" sz="2800" dirty="0"/>
          </a:p>
        </p:txBody>
      </p:sp>
      <p:sp>
        <p:nvSpPr>
          <p:cNvPr id="10" name="9 Rectángulo"/>
          <p:cNvSpPr/>
          <p:nvPr/>
        </p:nvSpPr>
        <p:spPr>
          <a:xfrm>
            <a:off x="642938" y="5429250"/>
            <a:ext cx="7929562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dirty="0"/>
              <a:t>INSTITUCIONALIZACION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6113" y="121643"/>
            <a:ext cx="8229600" cy="888124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/>
              <a:t>Principales acciones y logros del PLAN</a:t>
            </a:r>
            <a:endParaRPr lang="es-ES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75413"/>
              </p:ext>
            </p:extLst>
          </p:nvPr>
        </p:nvGraphicFramePr>
        <p:xfrm>
          <a:off x="306011" y="1417638"/>
          <a:ext cx="8660119" cy="503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0711" y="274638"/>
            <a:ext cx="8503196" cy="842225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</a:pPr>
            <a:r>
              <a:rPr lang="es-ES" sz="4000" b="1" dirty="0" smtClean="0"/>
              <a:t>Principales acciones/avances función Judicial</a:t>
            </a:r>
            <a:endParaRPr lang="es-ES" sz="40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304570"/>
              </p:ext>
            </p:extLst>
          </p:nvPr>
        </p:nvGraphicFramePr>
        <p:xfrm>
          <a:off x="487801" y="728117"/>
          <a:ext cx="8229600" cy="4947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612024" y="5016361"/>
            <a:ext cx="7925692" cy="646331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PROTOCOLOS PARA LA GESTION JUDICIAL, ACTUACION Y VALORACION PERICIAL EN CASOS DE VIOLENCIA CONTRA LA MUJER O MIEMBROS DEL NUCLEO FAMILIAR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12024" y="5950434"/>
            <a:ext cx="7925692" cy="646331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REGLAMENTO DE ACUTACIONES JUDICIALES PARA HECHOS Y ACTOS DE VIOLENCIA CONTRA LA MUJER O MIEMBROS DEL GRUPO FAMILIAR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4873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476203"/>
              </p:ext>
            </p:extLst>
          </p:nvPr>
        </p:nvGraphicFramePr>
        <p:xfrm>
          <a:off x="457200" y="1601226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>
              <a:lnSpc>
                <a:spcPct val="80000"/>
              </a:lnSpc>
            </a:pPr>
            <a:r>
              <a:rPr lang="es-ES" sz="4000" b="1" dirty="0" smtClean="0"/>
              <a:t>Principales avances función Legislativa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39596860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21068</TotalTime>
  <Words>2582</Words>
  <Application>Microsoft Macintosh PowerPoint</Application>
  <PresentationFormat>Presentación en pantalla (4:3)</PresentationFormat>
  <Paragraphs>357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Política Pública frente a la Violencia de Género contra Niñez, Adolescencia y Mujeres </vt:lpstr>
      <vt:lpstr>Caso 1: KAREN</vt:lpstr>
      <vt:lpstr>Caso 2: JULEYSI</vt:lpstr>
      <vt:lpstr>SINTESIS DEL PROBLEMA</vt:lpstr>
      <vt:lpstr>Presentación de PowerPoint</vt:lpstr>
      <vt:lpstr>EJES ESTRATEGICOS DEL PLAN</vt:lpstr>
      <vt:lpstr>Principales acciones y logros del PLAN</vt:lpstr>
      <vt:lpstr>Principales acciones/avances función Judicial</vt:lpstr>
      <vt:lpstr>Principales avances función Legislativa</vt:lpstr>
      <vt:lpstr>Presentación de PowerPoint</vt:lpstr>
      <vt:lpstr>METODOLOGÍA</vt:lpstr>
      <vt:lpstr>PLAN DE ACCIÓN 2015-2017</vt:lpstr>
      <vt:lpstr>PLAN DE ACCIÓN 2015-2017 EJES Y OBJETIVOS ESPECÍFICOS</vt:lpstr>
      <vt:lpstr>Presentación de PowerPoint</vt:lpstr>
      <vt:lpstr>PLAN DE ACCIÓN 2015-2017 ACCIONES ESTRATÉGICAS, INSTITUCIONES RESPONSABLES Y METAS AL 2017</vt:lpstr>
      <vt:lpstr>Presentación de PowerPoint</vt:lpstr>
      <vt:lpstr>Presentación de PowerPoint</vt:lpstr>
      <vt:lpstr>ESTRATEGIA para la Implementación del PLAN de ERRADICACION de la Violencia de Género contra Niñez, Adolescencia y Mujeres </vt:lpstr>
      <vt:lpstr>INSTITUCIONES /FUNCIONES INVOLUCRADAS </vt:lpstr>
      <vt:lpstr>Iniciativas territoriales de coordinación sobre Violencia de Género</vt:lpstr>
      <vt:lpstr>PROPUESTA de COORDINACIÓN</vt:lpstr>
      <vt:lpstr>MECANISMOS DE COORDINACIÓN</vt:lpstr>
      <vt:lpstr>INSUMOS POLITICOS</vt:lpstr>
      <vt:lpstr>FASES (nivel técnico)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My</dc:creator>
  <cp:lastModifiedBy>My</cp:lastModifiedBy>
  <cp:revision>53</cp:revision>
  <dcterms:created xsi:type="dcterms:W3CDTF">2014-10-21T14:48:17Z</dcterms:created>
  <dcterms:modified xsi:type="dcterms:W3CDTF">2015-05-29T14:35:25Z</dcterms:modified>
</cp:coreProperties>
</file>